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Lst>
  <p:sldSz cy="10440000" cx="7560000"/>
  <p:notesSz cx="6858000" cy="9144000"/>
  <p:embeddedFontLst>
    <p:embeddedFont>
      <p:font typeface="Roboto"/>
      <p:regular r:id="rId9"/>
      <p:bold r:id="rId10"/>
      <p:italic r:id="rId11"/>
      <p:boldItalic r:id="rId12"/>
    </p:embeddedFont>
    <p:embeddedFont>
      <p:font typeface="Barlow"/>
      <p:regular r:id="rId13"/>
      <p:bold r:id="rId14"/>
      <p:italic r:id="rId15"/>
      <p:boldItalic r:id="rId1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20">
          <p15:clr>
            <a:srgbClr val="747775"/>
          </p15:clr>
        </p15:guide>
        <p15:guide id="2" pos="242">
          <p15:clr>
            <a:srgbClr val="747775"/>
          </p15:clr>
        </p15:guide>
        <p15:guide id="3" pos="4490">
          <p15:clr>
            <a:srgbClr val="747775"/>
          </p15:clr>
        </p15:guide>
        <p15:guide id="4" pos="483">
          <p15:clr>
            <a:srgbClr val="747775"/>
          </p15:clr>
        </p15:guide>
        <p15:guide id="5" orient="horz" pos="480">
          <p15:clr>
            <a:srgbClr val="747775"/>
          </p15:clr>
        </p15:guide>
        <p15:guide id="6" orient="horz" pos="6096">
          <p15:clr>
            <a:srgbClr val="747775"/>
          </p15:clr>
        </p15:guide>
      </p15:sldGuideLst>
    </p:ext>
    <p:ext uri="GoogleSlidesCustomDataVersion2">
      <go:slidesCustomData xmlns:go="http://customooxmlschemas.google.com/" r:id="rId17" roundtripDataSignature="AMtx7mg1i6GgB2+q88BWtSBpvJmKWZoeC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20" orient="horz"/>
        <p:guide pos="242"/>
        <p:guide pos="4490"/>
        <p:guide pos="483"/>
        <p:guide pos="480" orient="horz"/>
        <p:guide pos="6096" orient="horz"/>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Roboto-italic.fntdata"/><Relationship Id="rId10" Type="http://schemas.openxmlformats.org/officeDocument/2006/relationships/font" Target="fonts/Roboto-bold.fntdata"/><Relationship Id="rId13" Type="http://schemas.openxmlformats.org/officeDocument/2006/relationships/font" Target="fonts/Barlow-regular.fntdata"/><Relationship Id="rId12" Type="http://schemas.openxmlformats.org/officeDocument/2006/relationships/font" Target="fonts/Roboto-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Roboto-regular.fntdata"/><Relationship Id="rId15" Type="http://schemas.openxmlformats.org/officeDocument/2006/relationships/font" Target="fonts/Barlow-italic.fntdata"/><Relationship Id="rId14" Type="http://schemas.openxmlformats.org/officeDocument/2006/relationships/font" Target="fonts/Barlow-bold.fntdata"/><Relationship Id="rId17" Type="http://customschemas.google.com/relationships/presentationmetadata" Target="metadata"/><Relationship Id="rId16" Type="http://schemas.openxmlformats.org/officeDocument/2006/relationships/font" Target="fonts/Barlow-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87754"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p1: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 name="Google Shape;5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p2: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 name="Google Shape;9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3: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4" name="Google Shape;114;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5"/>
          <p:cNvSpPr txBox="1"/>
          <p:nvPr>
            <p:ph type="ctrTitle"/>
          </p:nvPr>
        </p:nvSpPr>
        <p:spPr>
          <a:xfrm>
            <a:off x="257712" y="1511298"/>
            <a:ext cx="7044600" cy="41664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5"/>
          <p:cNvSpPr txBox="1"/>
          <p:nvPr>
            <p:ph idx="1" type="subTitle"/>
          </p:nvPr>
        </p:nvSpPr>
        <p:spPr>
          <a:xfrm>
            <a:off x="257705" y="5752555"/>
            <a:ext cx="7044600" cy="16089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4"/>
          <p:cNvSpPr txBox="1"/>
          <p:nvPr>
            <p:ph hasCustomPrompt="1" type="title"/>
          </p:nvPr>
        </p:nvSpPr>
        <p:spPr>
          <a:xfrm>
            <a:off x="257705" y="2245153"/>
            <a:ext cx="7044600" cy="3985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14"/>
          <p:cNvSpPr txBox="1"/>
          <p:nvPr>
            <p:ph idx="1" type="body"/>
          </p:nvPr>
        </p:nvSpPr>
        <p:spPr>
          <a:xfrm>
            <a:off x="257705" y="6398217"/>
            <a:ext cx="7044600" cy="26403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1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pair 1">
  <p:cSld name="TITLE_AND_BODY_1">
    <p:spTree>
      <p:nvGrpSpPr>
        <p:cNvPr id="50" name="Shape 50"/>
        <p:cNvGrpSpPr/>
        <p:nvPr/>
      </p:nvGrpSpPr>
      <p:grpSpPr>
        <a:xfrm>
          <a:off x="0" y="0"/>
          <a:ext cx="0" cy="0"/>
          <a:chOff x="0" y="0"/>
          <a:chExt cx="0" cy="0"/>
        </a:xfrm>
      </p:grpSpPr>
      <p:sp>
        <p:nvSpPr>
          <p:cNvPr id="51" name="Google Shape;51;p1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52" name="Google Shape;52;p16"/>
          <p:cNvSpPr txBox="1"/>
          <p:nvPr/>
        </p:nvSpPr>
        <p:spPr>
          <a:xfrm>
            <a:off x="314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
        <p:nvSpPr>
          <p:cNvPr id="53" name="Google Shape;53;p16"/>
          <p:cNvSpPr/>
          <p:nvPr/>
        </p:nvSpPr>
        <p:spPr>
          <a:xfrm>
            <a:off x="6705600" y="0"/>
            <a:ext cx="861000" cy="10440000"/>
          </a:xfrm>
          <a:prstGeom prst="rect">
            <a:avLst/>
          </a:prstGeom>
          <a:solidFill>
            <a:srgbClr val="6EBEE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impair" type="secHead">
  <p:cSld name="SECTION_HEADER">
    <p:spTree>
      <p:nvGrpSpPr>
        <p:cNvPr id="13" name="Shape 13"/>
        <p:cNvGrpSpPr/>
        <p:nvPr/>
      </p:nvGrpSpPr>
      <p:grpSpPr>
        <a:xfrm>
          <a:off x="0" y="0"/>
          <a:ext cx="0" cy="0"/>
          <a:chOff x="0" y="0"/>
          <a:chExt cx="0" cy="0"/>
        </a:xfrm>
      </p:grpSpPr>
      <p:sp>
        <p:nvSpPr>
          <p:cNvPr id="14" name="Google Shape;14;p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5" name="Google Shape;15;p6"/>
          <p:cNvSpPr txBox="1"/>
          <p:nvPr/>
        </p:nvSpPr>
        <p:spPr>
          <a:xfrm>
            <a:off x="1076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
        <p:nvSpPr>
          <p:cNvPr id="16" name="Google Shape;16;p6"/>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pair" type="tx">
  <p:cSld name="TITLE_AND_BODY">
    <p:spTree>
      <p:nvGrpSpPr>
        <p:cNvPr id="17" name="Shape 17"/>
        <p:cNvGrpSpPr/>
        <p:nvPr/>
      </p:nvGrpSpPr>
      <p:grpSpPr>
        <a:xfrm>
          <a:off x="0" y="0"/>
          <a:ext cx="0" cy="0"/>
          <a:chOff x="0" y="0"/>
          <a:chExt cx="0" cy="0"/>
        </a:xfrm>
      </p:grpSpPr>
      <p:sp>
        <p:nvSpPr>
          <p:cNvPr id="18" name="Google Shape;18;p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9" name="Google Shape;19;p7"/>
          <p:cNvSpPr txBox="1"/>
          <p:nvPr/>
        </p:nvSpPr>
        <p:spPr>
          <a:xfrm>
            <a:off x="314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8"/>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8"/>
          <p:cNvSpPr txBox="1"/>
          <p:nvPr>
            <p:ph idx="1" type="body"/>
          </p:nvPr>
        </p:nvSpPr>
        <p:spPr>
          <a:xfrm>
            <a:off x="257705"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3" name="Google Shape;23;p8"/>
          <p:cNvSpPr txBox="1"/>
          <p:nvPr>
            <p:ph idx="2" type="body"/>
          </p:nvPr>
        </p:nvSpPr>
        <p:spPr>
          <a:xfrm>
            <a:off x="3995291"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4" name="Google Shape;24;p8"/>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9"/>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9"/>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10"/>
          <p:cNvSpPr txBox="1"/>
          <p:nvPr>
            <p:ph type="title"/>
          </p:nvPr>
        </p:nvSpPr>
        <p:spPr>
          <a:xfrm>
            <a:off x="257705" y="1127727"/>
            <a:ext cx="2321700" cy="15339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10"/>
          <p:cNvSpPr txBox="1"/>
          <p:nvPr>
            <p:ph idx="1" type="body"/>
          </p:nvPr>
        </p:nvSpPr>
        <p:spPr>
          <a:xfrm>
            <a:off x="257705" y="2820535"/>
            <a:ext cx="2321700" cy="64533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10"/>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11"/>
          <p:cNvSpPr txBox="1"/>
          <p:nvPr>
            <p:ph type="title"/>
          </p:nvPr>
        </p:nvSpPr>
        <p:spPr>
          <a:xfrm>
            <a:off x="405325" y="913690"/>
            <a:ext cx="5264700" cy="83034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11"/>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12"/>
          <p:cNvSpPr/>
          <p:nvPr/>
        </p:nvSpPr>
        <p:spPr>
          <a:xfrm>
            <a:off x="3780000" y="-254"/>
            <a:ext cx="3780000" cy="104400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12"/>
          <p:cNvSpPr txBox="1"/>
          <p:nvPr>
            <p:ph type="title"/>
          </p:nvPr>
        </p:nvSpPr>
        <p:spPr>
          <a:xfrm>
            <a:off x="219508" y="2503032"/>
            <a:ext cx="3344400" cy="30087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12"/>
          <p:cNvSpPr txBox="1"/>
          <p:nvPr>
            <p:ph idx="1" type="subTitle"/>
          </p:nvPr>
        </p:nvSpPr>
        <p:spPr>
          <a:xfrm>
            <a:off x="219508" y="5689531"/>
            <a:ext cx="3344400" cy="25068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12"/>
          <p:cNvSpPr txBox="1"/>
          <p:nvPr>
            <p:ph idx="2" type="body"/>
          </p:nvPr>
        </p:nvSpPr>
        <p:spPr>
          <a:xfrm>
            <a:off x="4083839" y="1469689"/>
            <a:ext cx="3172200" cy="75000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0" name="Google Shape;40;p12"/>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3"/>
          <p:cNvSpPr txBox="1"/>
          <p:nvPr>
            <p:ph idx="1" type="body"/>
          </p:nvPr>
        </p:nvSpPr>
        <p:spPr>
          <a:xfrm>
            <a:off x="257705" y="8586994"/>
            <a:ext cx="4959600" cy="12282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 name="Google Shape;43;p13"/>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4"/>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4"/>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5.png"/><Relationship Id="rId6"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 name="Shape 57"/>
        <p:cNvGrpSpPr/>
        <p:nvPr/>
      </p:nvGrpSpPr>
      <p:grpSpPr>
        <a:xfrm>
          <a:off x="0" y="0"/>
          <a:ext cx="0" cy="0"/>
          <a:chOff x="0" y="0"/>
          <a:chExt cx="0" cy="0"/>
        </a:xfrm>
      </p:grpSpPr>
      <p:sp>
        <p:nvSpPr>
          <p:cNvPr id="58" name="Google Shape;58;p1"/>
          <p:cNvSpPr/>
          <p:nvPr/>
        </p:nvSpPr>
        <p:spPr>
          <a:xfrm>
            <a:off x="0" y="0"/>
            <a:ext cx="766800" cy="10440000"/>
          </a:xfrm>
          <a:prstGeom prst="rect">
            <a:avLst/>
          </a:prstGeom>
          <a:solidFill>
            <a:srgbClr val="6EBEE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1"/>
          <p:cNvSpPr txBox="1"/>
          <p:nvPr/>
        </p:nvSpPr>
        <p:spPr>
          <a:xfrm rot="-5400184">
            <a:off x="-2412247" y="6587265"/>
            <a:ext cx="55902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chemeClr val="lt1"/>
                </a:solidFill>
                <a:latin typeface="Arial"/>
                <a:ea typeface="Arial"/>
                <a:cs typeface="Arial"/>
                <a:sym typeface="Arial"/>
              </a:rPr>
              <a:t>ACTIVITÉ SÉQUENCÉE</a:t>
            </a:r>
            <a:endParaRPr b="1" i="0" sz="1800" u="none" cap="none" strike="noStrike">
              <a:solidFill>
                <a:schemeClr val="lt1"/>
              </a:solidFill>
              <a:latin typeface="Arial"/>
              <a:ea typeface="Arial"/>
              <a:cs typeface="Arial"/>
              <a:sym typeface="Arial"/>
            </a:endParaRPr>
          </a:p>
        </p:txBody>
      </p:sp>
      <p:sp>
        <p:nvSpPr>
          <p:cNvPr id="60" name="Google Shape;60;p1"/>
          <p:cNvSpPr txBox="1"/>
          <p:nvPr/>
        </p:nvSpPr>
        <p:spPr>
          <a:xfrm>
            <a:off x="1003500" y="97440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Licence : CC-BY-SA</a:t>
            </a:r>
            <a:endParaRPr b="0" i="1" sz="1400" u="none" cap="none" strike="noStrike">
              <a:solidFill>
                <a:srgbClr val="000000"/>
              </a:solidFill>
              <a:latin typeface="Arial"/>
              <a:ea typeface="Arial"/>
              <a:cs typeface="Arial"/>
              <a:sym typeface="Arial"/>
            </a:endParaRPr>
          </a:p>
        </p:txBody>
      </p:sp>
      <p:sp>
        <p:nvSpPr>
          <p:cNvPr id="61" name="Google Shape;61;p1"/>
          <p:cNvSpPr txBox="1"/>
          <p:nvPr/>
        </p:nvSpPr>
        <p:spPr>
          <a:xfrm>
            <a:off x="1084500" y="379189"/>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6EBEEB"/>
                </a:solidFill>
                <a:latin typeface="Arial"/>
                <a:ea typeface="Arial"/>
                <a:cs typeface="Arial"/>
                <a:sym typeface="Arial"/>
              </a:rPr>
              <a:t>Paramétrer l’assistant vocal Google</a:t>
            </a:r>
            <a:endParaRPr b="1" i="0" sz="2500" u="none" cap="none" strike="noStrike">
              <a:solidFill>
                <a:srgbClr val="6EBEEB"/>
              </a:solidFill>
              <a:latin typeface="Arial"/>
              <a:ea typeface="Arial"/>
              <a:cs typeface="Arial"/>
              <a:sym typeface="Arial"/>
            </a:endParaRPr>
          </a:p>
        </p:txBody>
      </p:sp>
      <p:sp>
        <p:nvSpPr>
          <p:cNvPr id="62" name="Google Shape;62;p1"/>
          <p:cNvSpPr/>
          <p:nvPr/>
        </p:nvSpPr>
        <p:spPr>
          <a:xfrm>
            <a:off x="1108200" y="1174432"/>
            <a:ext cx="1442100" cy="1398300"/>
          </a:xfrm>
          <a:prstGeom prst="rect">
            <a:avLst/>
          </a:prstGeom>
          <a:noFill/>
          <a:ln cap="flat" cmpd="sng" w="38100">
            <a:solidFill>
              <a:srgbClr val="6EBEE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13A8E"/>
              </a:solidFill>
              <a:latin typeface="Arial"/>
              <a:ea typeface="Arial"/>
              <a:cs typeface="Arial"/>
              <a:sym typeface="Arial"/>
            </a:endParaRPr>
          </a:p>
        </p:txBody>
      </p:sp>
      <p:sp>
        <p:nvSpPr>
          <p:cNvPr id="63" name="Google Shape;63;p1"/>
          <p:cNvSpPr/>
          <p:nvPr/>
        </p:nvSpPr>
        <p:spPr>
          <a:xfrm>
            <a:off x="2683231" y="1174432"/>
            <a:ext cx="1442100" cy="1398300"/>
          </a:xfrm>
          <a:prstGeom prst="rect">
            <a:avLst/>
          </a:prstGeom>
          <a:noFill/>
          <a:ln cap="flat" cmpd="sng" w="38100">
            <a:solidFill>
              <a:srgbClr val="6EBEE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13A8E"/>
              </a:solidFill>
              <a:latin typeface="Arial"/>
              <a:ea typeface="Arial"/>
              <a:cs typeface="Arial"/>
              <a:sym typeface="Arial"/>
            </a:endParaRPr>
          </a:p>
        </p:txBody>
      </p:sp>
      <p:sp>
        <p:nvSpPr>
          <p:cNvPr id="64" name="Google Shape;64;p1"/>
          <p:cNvSpPr/>
          <p:nvPr/>
        </p:nvSpPr>
        <p:spPr>
          <a:xfrm>
            <a:off x="4258262" y="1174432"/>
            <a:ext cx="1442100" cy="1398300"/>
          </a:xfrm>
          <a:prstGeom prst="rect">
            <a:avLst/>
          </a:prstGeom>
          <a:noFill/>
          <a:ln cap="flat" cmpd="sng" w="38100">
            <a:solidFill>
              <a:srgbClr val="6EBEE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p1"/>
          <p:cNvSpPr/>
          <p:nvPr/>
        </p:nvSpPr>
        <p:spPr>
          <a:xfrm>
            <a:off x="5833293" y="1164907"/>
            <a:ext cx="1442100" cy="1398300"/>
          </a:xfrm>
          <a:prstGeom prst="rect">
            <a:avLst/>
          </a:prstGeom>
          <a:noFill/>
          <a:ln cap="flat" cmpd="sng" w="38100">
            <a:solidFill>
              <a:srgbClr val="6EBEE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p1"/>
          <p:cNvSpPr txBox="1"/>
          <p:nvPr/>
        </p:nvSpPr>
        <p:spPr>
          <a:xfrm>
            <a:off x="3084400" y="2227775"/>
            <a:ext cx="696900" cy="33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Collectif</a:t>
            </a:r>
            <a:endParaRPr b="1" i="0" sz="1000" u="none" cap="none" strike="noStrike">
              <a:solidFill>
                <a:srgbClr val="213A8E"/>
              </a:solidFill>
              <a:latin typeface="Arial"/>
              <a:ea typeface="Arial"/>
              <a:cs typeface="Arial"/>
              <a:sym typeface="Arial"/>
            </a:endParaRPr>
          </a:p>
        </p:txBody>
      </p:sp>
      <p:pic>
        <p:nvPicPr>
          <p:cNvPr id="67" name="Google Shape;67;p1"/>
          <p:cNvPicPr preferRelativeResize="0"/>
          <p:nvPr/>
        </p:nvPicPr>
        <p:blipFill rotWithShape="1">
          <a:blip r:embed="rId3">
            <a:alphaModFix/>
          </a:blip>
          <a:srcRect b="0" l="0" r="0" t="0"/>
          <a:stretch/>
        </p:blipFill>
        <p:spPr>
          <a:xfrm>
            <a:off x="2895075" y="1174412"/>
            <a:ext cx="1089225" cy="1089225"/>
          </a:xfrm>
          <a:prstGeom prst="rect">
            <a:avLst/>
          </a:prstGeom>
          <a:noFill/>
          <a:ln>
            <a:noFill/>
          </a:ln>
        </p:spPr>
      </p:pic>
      <p:grpSp>
        <p:nvGrpSpPr>
          <p:cNvPr id="68" name="Google Shape;68;p1"/>
          <p:cNvGrpSpPr/>
          <p:nvPr/>
        </p:nvGrpSpPr>
        <p:grpSpPr>
          <a:xfrm>
            <a:off x="4589789" y="1304474"/>
            <a:ext cx="820008" cy="878061"/>
            <a:chOff x="1674750" y="3254050"/>
            <a:chExt cx="294575" cy="295375"/>
          </a:xfrm>
        </p:grpSpPr>
        <p:sp>
          <p:nvSpPr>
            <p:cNvPr id="69" name="Google Shape;69;p1"/>
            <p:cNvSpPr/>
            <p:nvPr/>
          </p:nvSpPr>
          <p:spPr>
            <a:xfrm>
              <a:off x="1691275" y="3351700"/>
              <a:ext cx="278050" cy="197725"/>
            </a:xfrm>
            <a:custGeom>
              <a:rect b="b" l="l" r="r" t="t"/>
              <a:pathLst>
                <a:path extrusionOk="0" h="7909" w="11122">
                  <a:moveTo>
                    <a:pt x="10535" y="0"/>
                  </a:moveTo>
                  <a:cubicBezTo>
                    <a:pt x="10489" y="0"/>
                    <a:pt x="10442" y="10"/>
                    <a:pt x="10397" y="33"/>
                  </a:cubicBezTo>
                  <a:cubicBezTo>
                    <a:pt x="10208" y="64"/>
                    <a:pt x="10114" y="253"/>
                    <a:pt x="10177" y="474"/>
                  </a:cubicBezTo>
                  <a:cubicBezTo>
                    <a:pt x="10334" y="978"/>
                    <a:pt x="10429" y="1482"/>
                    <a:pt x="10429" y="1986"/>
                  </a:cubicBezTo>
                  <a:cubicBezTo>
                    <a:pt x="10429" y="4885"/>
                    <a:pt x="8066" y="7247"/>
                    <a:pt x="5199" y="7247"/>
                  </a:cubicBezTo>
                  <a:cubicBezTo>
                    <a:pt x="3561" y="7247"/>
                    <a:pt x="2017" y="6397"/>
                    <a:pt x="1072" y="5137"/>
                  </a:cubicBezTo>
                  <a:lnTo>
                    <a:pt x="1733" y="5137"/>
                  </a:lnTo>
                  <a:cubicBezTo>
                    <a:pt x="1922" y="5137"/>
                    <a:pt x="2080" y="4979"/>
                    <a:pt x="2080" y="4790"/>
                  </a:cubicBezTo>
                  <a:cubicBezTo>
                    <a:pt x="2080" y="4601"/>
                    <a:pt x="1922" y="4443"/>
                    <a:pt x="1733" y="4443"/>
                  </a:cubicBezTo>
                  <a:lnTo>
                    <a:pt x="347" y="4443"/>
                  </a:lnTo>
                  <a:cubicBezTo>
                    <a:pt x="158" y="4443"/>
                    <a:pt x="1" y="4601"/>
                    <a:pt x="1" y="4790"/>
                  </a:cubicBezTo>
                  <a:lnTo>
                    <a:pt x="1" y="6176"/>
                  </a:lnTo>
                  <a:cubicBezTo>
                    <a:pt x="1" y="6365"/>
                    <a:pt x="158" y="6523"/>
                    <a:pt x="347" y="6523"/>
                  </a:cubicBezTo>
                  <a:cubicBezTo>
                    <a:pt x="536" y="6523"/>
                    <a:pt x="694" y="6365"/>
                    <a:pt x="694" y="6176"/>
                  </a:cubicBezTo>
                  <a:lnTo>
                    <a:pt x="694" y="5767"/>
                  </a:lnTo>
                  <a:cubicBezTo>
                    <a:pt x="1796" y="7090"/>
                    <a:pt x="3466" y="7909"/>
                    <a:pt x="5199" y="7909"/>
                  </a:cubicBezTo>
                  <a:cubicBezTo>
                    <a:pt x="8412" y="7909"/>
                    <a:pt x="11122" y="5231"/>
                    <a:pt x="11122" y="1986"/>
                  </a:cubicBezTo>
                  <a:cubicBezTo>
                    <a:pt x="11122" y="1419"/>
                    <a:pt x="10996" y="820"/>
                    <a:pt x="10838" y="222"/>
                  </a:cubicBezTo>
                  <a:cubicBezTo>
                    <a:pt x="10814" y="102"/>
                    <a:pt x="10681" y="0"/>
                    <a:pt x="10535"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
            <p:cNvSpPr/>
            <p:nvPr/>
          </p:nvSpPr>
          <p:spPr>
            <a:xfrm>
              <a:off x="1674750" y="3254050"/>
              <a:ext cx="277250" cy="197900"/>
            </a:xfrm>
            <a:custGeom>
              <a:rect b="b" l="l" r="r" t="t"/>
              <a:pathLst>
                <a:path extrusionOk="0" h="7916" w="11090">
                  <a:moveTo>
                    <a:pt x="5891" y="1"/>
                  </a:moveTo>
                  <a:cubicBezTo>
                    <a:pt x="2678" y="1"/>
                    <a:pt x="0" y="2679"/>
                    <a:pt x="0" y="5892"/>
                  </a:cubicBezTo>
                  <a:cubicBezTo>
                    <a:pt x="0" y="6491"/>
                    <a:pt x="126" y="7089"/>
                    <a:pt x="284" y="7656"/>
                  </a:cubicBezTo>
                  <a:cubicBezTo>
                    <a:pt x="310" y="7842"/>
                    <a:pt x="448" y="7916"/>
                    <a:pt x="604" y="7916"/>
                  </a:cubicBezTo>
                  <a:cubicBezTo>
                    <a:pt x="633" y="7916"/>
                    <a:pt x="663" y="7913"/>
                    <a:pt x="693" y="7908"/>
                  </a:cubicBezTo>
                  <a:cubicBezTo>
                    <a:pt x="882" y="7877"/>
                    <a:pt x="977" y="7656"/>
                    <a:pt x="945" y="7467"/>
                  </a:cubicBezTo>
                  <a:cubicBezTo>
                    <a:pt x="788" y="6963"/>
                    <a:pt x="662" y="6459"/>
                    <a:pt x="662" y="5892"/>
                  </a:cubicBezTo>
                  <a:cubicBezTo>
                    <a:pt x="662" y="3025"/>
                    <a:pt x="3025" y="662"/>
                    <a:pt x="5891" y="662"/>
                  </a:cubicBezTo>
                  <a:cubicBezTo>
                    <a:pt x="7561" y="662"/>
                    <a:pt x="9105" y="1481"/>
                    <a:pt x="10050" y="2742"/>
                  </a:cubicBezTo>
                  <a:lnTo>
                    <a:pt x="9357" y="2742"/>
                  </a:lnTo>
                  <a:cubicBezTo>
                    <a:pt x="9168" y="2742"/>
                    <a:pt x="9010" y="2899"/>
                    <a:pt x="9010" y="3088"/>
                  </a:cubicBezTo>
                  <a:cubicBezTo>
                    <a:pt x="9010" y="3309"/>
                    <a:pt x="9168" y="3466"/>
                    <a:pt x="9357" y="3466"/>
                  </a:cubicBezTo>
                  <a:lnTo>
                    <a:pt x="10743" y="3466"/>
                  </a:lnTo>
                  <a:cubicBezTo>
                    <a:pt x="10932" y="3466"/>
                    <a:pt x="11090" y="3309"/>
                    <a:pt x="11090" y="3088"/>
                  </a:cubicBezTo>
                  <a:lnTo>
                    <a:pt x="11090" y="1733"/>
                  </a:lnTo>
                  <a:cubicBezTo>
                    <a:pt x="11090" y="1513"/>
                    <a:pt x="10932" y="1355"/>
                    <a:pt x="10743" y="1355"/>
                  </a:cubicBezTo>
                  <a:cubicBezTo>
                    <a:pt x="10554" y="1355"/>
                    <a:pt x="10397" y="1513"/>
                    <a:pt x="10397" y="1733"/>
                  </a:cubicBezTo>
                  <a:lnTo>
                    <a:pt x="10397" y="2111"/>
                  </a:lnTo>
                  <a:cubicBezTo>
                    <a:pt x="9294" y="820"/>
                    <a:pt x="7624" y="1"/>
                    <a:pt x="5891"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 name="Google Shape;71;p1"/>
            <p:cNvSpPr/>
            <p:nvPr/>
          </p:nvSpPr>
          <p:spPr>
            <a:xfrm>
              <a:off x="1727500" y="3306825"/>
              <a:ext cx="189075" cy="189050"/>
            </a:xfrm>
            <a:custGeom>
              <a:rect b="b" l="l" r="r" t="t"/>
              <a:pathLst>
                <a:path extrusionOk="0" h="7562" w="7563">
                  <a:moveTo>
                    <a:pt x="3750" y="2048"/>
                  </a:moveTo>
                  <a:cubicBezTo>
                    <a:pt x="3939" y="2048"/>
                    <a:pt x="4097" y="2206"/>
                    <a:pt x="4097" y="2426"/>
                  </a:cubicBezTo>
                  <a:lnTo>
                    <a:pt x="4097" y="3435"/>
                  </a:lnTo>
                  <a:lnTo>
                    <a:pt x="4475" y="3435"/>
                  </a:lnTo>
                  <a:cubicBezTo>
                    <a:pt x="4664" y="3435"/>
                    <a:pt x="4821" y="3592"/>
                    <a:pt x="4821" y="3781"/>
                  </a:cubicBezTo>
                  <a:cubicBezTo>
                    <a:pt x="4821" y="4002"/>
                    <a:pt x="4664" y="4159"/>
                    <a:pt x="4475" y="4159"/>
                  </a:cubicBezTo>
                  <a:lnTo>
                    <a:pt x="3750" y="4159"/>
                  </a:lnTo>
                  <a:cubicBezTo>
                    <a:pt x="3561" y="4159"/>
                    <a:pt x="3403" y="4002"/>
                    <a:pt x="3403" y="3781"/>
                  </a:cubicBezTo>
                  <a:lnTo>
                    <a:pt x="3403" y="2426"/>
                  </a:lnTo>
                  <a:cubicBezTo>
                    <a:pt x="3403" y="2206"/>
                    <a:pt x="3561" y="2048"/>
                    <a:pt x="3750" y="2048"/>
                  </a:cubicBezTo>
                  <a:close/>
                  <a:moveTo>
                    <a:pt x="3435" y="0"/>
                  </a:moveTo>
                  <a:cubicBezTo>
                    <a:pt x="2647" y="95"/>
                    <a:pt x="1923" y="410"/>
                    <a:pt x="1356" y="883"/>
                  </a:cubicBezTo>
                  <a:lnTo>
                    <a:pt x="2049" y="1576"/>
                  </a:lnTo>
                  <a:cubicBezTo>
                    <a:pt x="2175" y="1702"/>
                    <a:pt x="2175" y="1954"/>
                    <a:pt x="2049" y="2048"/>
                  </a:cubicBezTo>
                  <a:cubicBezTo>
                    <a:pt x="1986" y="2111"/>
                    <a:pt x="1899" y="2143"/>
                    <a:pt x="1812" y="2143"/>
                  </a:cubicBezTo>
                  <a:cubicBezTo>
                    <a:pt x="1726" y="2143"/>
                    <a:pt x="1639" y="2111"/>
                    <a:pt x="1576" y="2048"/>
                  </a:cubicBezTo>
                  <a:lnTo>
                    <a:pt x="883" y="1355"/>
                  </a:lnTo>
                  <a:cubicBezTo>
                    <a:pt x="410" y="1922"/>
                    <a:pt x="95" y="2647"/>
                    <a:pt x="1" y="3435"/>
                  </a:cubicBezTo>
                  <a:lnTo>
                    <a:pt x="1041" y="3435"/>
                  </a:lnTo>
                  <a:cubicBezTo>
                    <a:pt x="1230" y="3435"/>
                    <a:pt x="1387" y="3592"/>
                    <a:pt x="1387" y="3781"/>
                  </a:cubicBezTo>
                  <a:cubicBezTo>
                    <a:pt x="1387" y="3970"/>
                    <a:pt x="1230" y="4128"/>
                    <a:pt x="1041" y="4128"/>
                  </a:cubicBezTo>
                  <a:lnTo>
                    <a:pt x="1" y="4128"/>
                  </a:lnTo>
                  <a:cubicBezTo>
                    <a:pt x="95" y="4915"/>
                    <a:pt x="410" y="5640"/>
                    <a:pt x="883" y="6238"/>
                  </a:cubicBezTo>
                  <a:lnTo>
                    <a:pt x="1576" y="5514"/>
                  </a:lnTo>
                  <a:cubicBezTo>
                    <a:pt x="1639" y="5451"/>
                    <a:pt x="1734" y="5419"/>
                    <a:pt x="1824" y="5419"/>
                  </a:cubicBezTo>
                  <a:cubicBezTo>
                    <a:pt x="1915" y="5419"/>
                    <a:pt x="2001" y="5451"/>
                    <a:pt x="2049" y="5514"/>
                  </a:cubicBezTo>
                  <a:cubicBezTo>
                    <a:pt x="2175" y="5640"/>
                    <a:pt x="2175" y="5860"/>
                    <a:pt x="2049" y="5986"/>
                  </a:cubicBezTo>
                  <a:lnTo>
                    <a:pt x="1356" y="6711"/>
                  </a:lnTo>
                  <a:cubicBezTo>
                    <a:pt x="1923" y="7184"/>
                    <a:pt x="2647" y="7499"/>
                    <a:pt x="3435" y="7562"/>
                  </a:cubicBezTo>
                  <a:lnTo>
                    <a:pt x="3435" y="6553"/>
                  </a:lnTo>
                  <a:cubicBezTo>
                    <a:pt x="3435" y="6333"/>
                    <a:pt x="3592" y="6175"/>
                    <a:pt x="3781" y="6175"/>
                  </a:cubicBezTo>
                  <a:cubicBezTo>
                    <a:pt x="4002" y="6175"/>
                    <a:pt x="4160" y="6333"/>
                    <a:pt x="4160" y="6553"/>
                  </a:cubicBezTo>
                  <a:lnTo>
                    <a:pt x="4160" y="7562"/>
                  </a:lnTo>
                  <a:cubicBezTo>
                    <a:pt x="4947" y="7499"/>
                    <a:pt x="5640" y="7184"/>
                    <a:pt x="6239" y="6711"/>
                  </a:cubicBezTo>
                  <a:lnTo>
                    <a:pt x="5514" y="5986"/>
                  </a:lnTo>
                  <a:cubicBezTo>
                    <a:pt x="5420" y="5860"/>
                    <a:pt x="5420" y="5640"/>
                    <a:pt x="5514" y="5514"/>
                  </a:cubicBezTo>
                  <a:cubicBezTo>
                    <a:pt x="5577" y="5451"/>
                    <a:pt x="5672" y="5419"/>
                    <a:pt x="5762" y="5419"/>
                  </a:cubicBezTo>
                  <a:cubicBezTo>
                    <a:pt x="5853" y="5419"/>
                    <a:pt x="5940" y="5451"/>
                    <a:pt x="5987" y="5514"/>
                  </a:cubicBezTo>
                  <a:lnTo>
                    <a:pt x="6711" y="6238"/>
                  </a:lnTo>
                  <a:cubicBezTo>
                    <a:pt x="7184" y="5640"/>
                    <a:pt x="7499" y="4915"/>
                    <a:pt x="7562" y="4128"/>
                  </a:cubicBezTo>
                  <a:lnTo>
                    <a:pt x="6554" y="4128"/>
                  </a:lnTo>
                  <a:cubicBezTo>
                    <a:pt x="6365" y="4128"/>
                    <a:pt x="6207" y="3970"/>
                    <a:pt x="6207" y="3781"/>
                  </a:cubicBezTo>
                  <a:cubicBezTo>
                    <a:pt x="6207" y="3592"/>
                    <a:pt x="6365" y="3435"/>
                    <a:pt x="6554" y="3435"/>
                  </a:cubicBezTo>
                  <a:lnTo>
                    <a:pt x="7562" y="3435"/>
                  </a:lnTo>
                  <a:cubicBezTo>
                    <a:pt x="7499" y="2647"/>
                    <a:pt x="7184" y="1922"/>
                    <a:pt x="6711" y="1355"/>
                  </a:cubicBezTo>
                  <a:lnTo>
                    <a:pt x="5987" y="2048"/>
                  </a:lnTo>
                  <a:cubicBezTo>
                    <a:pt x="5940" y="2111"/>
                    <a:pt x="5853" y="2143"/>
                    <a:pt x="5762" y="2143"/>
                  </a:cubicBezTo>
                  <a:cubicBezTo>
                    <a:pt x="5672" y="2143"/>
                    <a:pt x="5577" y="2111"/>
                    <a:pt x="5514" y="2048"/>
                  </a:cubicBezTo>
                  <a:cubicBezTo>
                    <a:pt x="5420" y="1922"/>
                    <a:pt x="5420" y="1702"/>
                    <a:pt x="5514" y="1576"/>
                  </a:cubicBezTo>
                  <a:lnTo>
                    <a:pt x="6239" y="883"/>
                  </a:lnTo>
                  <a:cubicBezTo>
                    <a:pt x="5640" y="410"/>
                    <a:pt x="4947" y="95"/>
                    <a:pt x="4160" y="0"/>
                  </a:cubicBezTo>
                  <a:lnTo>
                    <a:pt x="4160" y="1040"/>
                  </a:lnTo>
                  <a:cubicBezTo>
                    <a:pt x="4160" y="1229"/>
                    <a:pt x="4002" y="1387"/>
                    <a:pt x="3781" y="1387"/>
                  </a:cubicBezTo>
                  <a:cubicBezTo>
                    <a:pt x="3592" y="1387"/>
                    <a:pt x="3435" y="1229"/>
                    <a:pt x="3435" y="1040"/>
                  </a:cubicBezTo>
                  <a:lnTo>
                    <a:pt x="3435" y="0"/>
                  </a:ln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2" name="Google Shape;72;p1"/>
          <p:cNvSpPr txBox="1"/>
          <p:nvPr/>
        </p:nvSpPr>
        <p:spPr>
          <a:xfrm>
            <a:off x="4319675" y="2208713"/>
            <a:ext cx="1427400" cy="337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50 min maximum</a:t>
            </a:r>
            <a:endParaRPr b="1" i="0" sz="1000" u="none" cap="none" strike="noStrike">
              <a:solidFill>
                <a:srgbClr val="213A8E"/>
              </a:solidFill>
              <a:latin typeface="Arial"/>
              <a:ea typeface="Arial"/>
              <a:cs typeface="Arial"/>
              <a:sym typeface="Arial"/>
            </a:endParaRPr>
          </a:p>
        </p:txBody>
      </p:sp>
      <p:sp>
        <p:nvSpPr>
          <p:cNvPr id="73" name="Google Shape;73;p1"/>
          <p:cNvSpPr txBox="1"/>
          <p:nvPr/>
        </p:nvSpPr>
        <p:spPr>
          <a:xfrm>
            <a:off x="3071700" y="2037000"/>
            <a:ext cx="748800" cy="287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fr" sz="1400" u="none" cap="none" strike="noStrike">
                <a:solidFill>
                  <a:srgbClr val="213A8E"/>
                </a:solidFill>
                <a:latin typeface="Arial"/>
                <a:ea typeface="Arial"/>
                <a:cs typeface="Arial"/>
                <a:sym typeface="Arial"/>
              </a:rPr>
              <a:t>6 max</a:t>
            </a:r>
            <a:endParaRPr b="1" i="0" sz="1400" u="none" cap="none" strike="noStrike">
              <a:solidFill>
                <a:srgbClr val="213A8E"/>
              </a:solidFill>
              <a:latin typeface="Arial"/>
              <a:ea typeface="Arial"/>
              <a:cs typeface="Arial"/>
              <a:sym typeface="Arial"/>
            </a:endParaRPr>
          </a:p>
        </p:txBody>
      </p:sp>
      <p:sp>
        <p:nvSpPr>
          <p:cNvPr id="74" name="Google Shape;74;p1"/>
          <p:cNvSpPr txBox="1"/>
          <p:nvPr/>
        </p:nvSpPr>
        <p:spPr>
          <a:xfrm>
            <a:off x="1078100" y="4570835"/>
            <a:ext cx="6000600" cy="754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Objectifs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Identifier la commande vocale de l'assistant vocal de Google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Paramétrer  l’assistant vocal</a:t>
            </a:r>
            <a:endParaRPr b="0" i="0" sz="1100" u="none" cap="none" strike="noStrike">
              <a:solidFill>
                <a:srgbClr val="213A8E"/>
              </a:solidFill>
              <a:latin typeface="Arial"/>
              <a:ea typeface="Arial"/>
              <a:cs typeface="Arial"/>
              <a:sym typeface="Arial"/>
            </a:endParaRPr>
          </a:p>
        </p:txBody>
      </p:sp>
      <p:sp>
        <p:nvSpPr>
          <p:cNvPr id="75" name="Google Shape;75;p1"/>
          <p:cNvSpPr txBox="1"/>
          <p:nvPr/>
        </p:nvSpPr>
        <p:spPr>
          <a:xfrm>
            <a:off x="1078100" y="2964775"/>
            <a:ext cx="6167100" cy="1600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Description rapide : </a:t>
            </a:r>
            <a:endParaRPr b="1" i="0" sz="15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latin typeface="Arial"/>
                <a:ea typeface="Arial"/>
                <a:cs typeface="Arial"/>
                <a:sym typeface="Arial"/>
              </a:rPr>
              <a:t>OK Google est un assistant vocal, c’est à dire un programme qui exécute des tâches sur le smartphone grâce au son de la voix.  Si les assistants vocaux compensent les difficultés de lecture/écriture, ils nécessitent cependant des compétences de verbalisation et une élocution verbale  maîtrisée. Google travaille depuis quelques années à ce que ses outils d’accessibilité prennent en considération les troubles de la parole et, à ce jour, semble la solution d'assistance vocale la plus efficace.</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Voir fiche outils Assistant Vocal : </a:t>
            </a:r>
            <a:r>
              <a:rPr b="1" i="0" lang="fr" sz="1100" cap="none" strike="noStrike">
                <a:solidFill>
                  <a:srgbClr val="6EBEEB"/>
                </a:solidFill>
              </a:rPr>
              <a:t>Assistant vocal - guide outils</a:t>
            </a:r>
            <a:r>
              <a:rPr b="0" i="0" lang="fr" sz="1100" u="none" cap="none" strike="noStrike">
                <a:solidFill>
                  <a:srgbClr val="213A8E"/>
                </a:solidFill>
                <a:latin typeface="Arial"/>
                <a:ea typeface="Arial"/>
                <a:cs typeface="Arial"/>
                <a:sym typeface="Arial"/>
              </a:rPr>
              <a:t>	</a:t>
            </a:r>
            <a:endParaRPr b="0" i="0" sz="1100" u="none" cap="none" strike="noStrike">
              <a:solidFill>
                <a:srgbClr val="213A8E"/>
              </a:solidFill>
              <a:latin typeface="Arial"/>
              <a:ea typeface="Arial"/>
              <a:cs typeface="Arial"/>
              <a:sym typeface="Arial"/>
            </a:endParaRPr>
          </a:p>
        </p:txBody>
      </p:sp>
      <p:sp>
        <p:nvSpPr>
          <p:cNvPr id="76" name="Google Shape;76;p1"/>
          <p:cNvSpPr txBox="1"/>
          <p:nvPr/>
        </p:nvSpPr>
        <p:spPr>
          <a:xfrm>
            <a:off x="1078100" y="5516595"/>
            <a:ext cx="59172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Matériel :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Smartphone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Projecteur</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Supports papiers à distribuer</a:t>
            </a:r>
            <a:endParaRPr b="0" i="0" sz="1100" u="none" cap="none" strike="noStrike">
              <a:solidFill>
                <a:srgbClr val="213A8E"/>
              </a:solidFill>
              <a:latin typeface="Arial"/>
              <a:ea typeface="Arial"/>
              <a:cs typeface="Arial"/>
              <a:sym typeface="Arial"/>
            </a:endParaRPr>
          </a:p>
        </p:txBody>
      </p:sp>
      <p:sp>
        <p:nvSpPr>
          <p:cNvPr id="77" name="Google Shape;77;p1"/>
          <p:cNvSpPr txBox="1"/>
          <p:nvPr/>
        </p:nvSpPr>
        <p:spPr>
          <a:xfrm>
            <a:off x="1078100" y="6521455"/>
            <a:ext cx="5838600" cy="1262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Prérequis :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Avoir un smartphone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Avoir un compte google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Allumer et éteindre son smartphone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Appuyer sur une zone précise de l’écran</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Verbaliser</a:t>
            </a:r>
            <a:endParaRPr b="0" i="0" sz="1100" u="none" cap="none" strike="noStrike">
              <a:solidFill>
                <a:srgbClr val="213A8E"/>
              </a:solidFill>
              <a:latin typeface="Arial"/>
              <a:ea typeface="Arial"/>
              <a:cs typeface="Arial"/>
              <a:sym typeface="Arial"/>
            </a:endParaRPr>
          </a:p>
        </p:txBody>
      </p:sp>
      <p:sp>
        <p:nvSpPr>
          <p:cNvPr id="78" name="Google Shape;78;p1"/>
          <p:cNvSpPr txBox="1"/>
          <p:nvPr/>
        </p:nvSpPr>
        <p:spPr>
          <a:xfrm>
            <a:off x="1078100" y="7865015"/>
            <a:ext cx="6000600" cy="907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Supports et contenus utilisés : </a:t>
            </a:r>
            <a:endParaRPr b="1" i="0" sz="1500" u="none" cap="none" strike="noStrike">
              <a:solidFill>
                <a:srgbClr val="213A8E"/>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100"/>
              <a:buFont typeface="Arial"/>
              <a:buNone/>
            </a:pPr>
            <a:r>
              <a:rPr b="1" i="0" lang="fr" sz="1100" cap="none" strike="noStrike">
                <a:solidFill>
                  <a:srgbClr val="6EBEEB"/>
                </a:solidFill>
              </a:rPr>
              <a:t>OG 3 Activité séquencée - Paramétrer Ok Google (Pas à Pas à distribuer en papier)</a:t>
            </a:r>
            <a:endParaRPr b="1" i="0" sz="1100" u="none" cap="none" strike="noStrike">
              <a:solidFill>
                <a:srgbClr val="6EBEEB"/>
              </a:solidFill>
            </a:endParaRPr>
          </a:p>
          <a:p>
            <a:pPr indent="0" lvl="0" marL="0" marR="0" rtl="0" algn="l">
              <a:lnSpc>
                <a:spcPct val="100000"/>
              </a:lnSpc>
              <a:spcBef>
                <a:spcPts val="0"/>
              </a:spcBef>
              <a:spcAft>
                <a:spcPts val="0"/>
              </a:spcAft>
              <a:buClr>
                <a:srgbClr val="000000"/>
              </a:buClr>
              <a:buSzPts val="1100"/>
              <a:buFont typeface="Arial"/>
              <a:buNone/>
            </a:pPr>
            <a:r>
              <a:t/>
            </a:r>
            <a:endParaRPr b="1" i="0" sz="1100" u="none" cap="none" strike="noStrike">
              <a:solidFill>
                <a:srgbClr val="6EBEEB"/>
              </a:solidFill>
              <a:latin typeface="Arial"/>
              <a:ea typeface="Arial"/>
              <a:cs typeface="Arial"/>
              <a:sym typeface="Arial"/>
            </a:endParaRPr>
          </a:p>
        </p:txBody>
      </p:sp>
      <p:grpSp>
        <p:nvGrpSpPr>
          <p:cNvPr id="79" name="Google Shape;79;p1"/>
          <p:cNvGrpSpPr/>
          <p:nvPr/>
        </p:nvGrpSpPr>
        <p:grpSpPr>
          <a:xfrm>
            <a:off x="5939325" y="1230675"/>
            <a:ext cx="1226479" cy="1189538"/>
            <a:chOff x="6156376" y="353630"/>
            <a:chExt cx="894000" cy="1007400"/>
          </a:xfrm>
        </p:grpSpPr>
        <p:sp>
          <p:nvSpPr>
            <p:cNvPr id="80" name="Google Shape;80;p1"/>
            <p:cNvSpPr/>
            <p:nvPr/>
          </p:nvSpPr>
          <p:spPr>
            <a:xfrm>
              <a:off x="6156376" y="353630"/>
              <a:ext cx="894000" cy="10074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p1"/>
            <p:cNvSpPr/>
            <p:nvPr/>
          </p:nvSpPr>
          <p:spPr>
            <a:xfrm>
              <a:off x="6248004" y="40699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E63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82" name="Google Shape;82;p1"/>
            <p:cNvSpPr/>
            <p:nvPr/>
          </p:nvSpPr>
          <p:spPr>
            <a:xfrm>
              <a:off x="6248004" y="62154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78D2A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83" name="Google Shape;83;p1"/>
            <p:cNvSpPr/>
            <p:nvPr/>
          </p:nvSpPr>
          <p:spPr>
            <a:xfrm>
              <a:off x="6248004" y="83609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FFEFB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84" name="Google Shape;84;p1"/>
            <p:cNvSpPr/>
            <p:nvPr/>
          </p:nvSpPr>
          <p:spPr>
            <a:xfrm>
              <a:off x="6248004" y="1092172"/>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6EBEE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grpSp>
      <p:sp>
        <p:nvSpPr>
          <p:cNvPr id="85" name="Google Shape;85;p1"/>
          <p:cNvSpPr txBox="1"/>
          <p:nvPr/>
        </p:nvSpPr>
        <p:spPr>
          <a:xfrm>
            <a:off x="1378825" y="2155550"/>
            <a:ext cx="937500" cy="287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Smartphone</a:t>
            </a:r>
            <a:endParaRPr b="1" i="0" sz="1000" u="none" cap="none" strike="noStrike">
              <a:solidFill>
                <a:srgbClr val="213A8E"/>
              </a:solidFill>
              <a:latin typeface="Arial"/>
              <a:ea typeface="Arial"/>
              <a:cs typeface="Arial"/>
              <a:sym typeface="Arial"/>
            </a:endParaRPr>
          </a:p>
        </p:txBody>
      </p:sp>
      <p:grpSp>
        <p:nvGrpSpPr>
          <p:cNvPr id="86" name="Google Shape;86;p1"/>
          <p:cNvGrpSpPr/>
          <p:nvPr/>
        </p:nvGrpSpPr>
        <p:grpSpPr>
          <a:xfrm>
            <a:off x="1521836" y="1265715"/>
            <a:ext cx="696908" cy="754214"/>
            <a:chOff x="-1951475" y="3597450"/>
            <a:chExt cx="295375" cy="291450"/>
          </a:xfrm>
        </p:grpSpPr>
        <p:sp>
          <p:nvSpPr>
            <p:cNvPr id="87" name="Google Shape;87;p1"/>
            <p:cNvSpPr/>
            <p:nvPr/>
          </p:nvSpPr>
          <p:spPr>
            <a:xfrm>
              <a:off x="-1951475" y="3597450"/>
              <a:ext cx="170925" cy="34675"/>
            </a:xfrm>
            <a:custGeom>
              <a:rect b="b" l="l" r="r" t="t"/>
              <a:pathLst>
                <a:path extrusionOk="0" h="1387" w="6837">
                  <a:moveTo>
                    <a:pt x="1008" y="1"/>
                  </a:moveTo>
                  <a:cubicBezTo>
                    <a:pt x="473" y="1"/>
                    <a:pt x="0" y="473"/>
                    <a:pt x="0" y="1040"/>
                  </a:cubicBezTo>
                  <a:lnTo>
                    <a:pt x="0" y="1387"/>
                  </a:lnTo>
                  <a:lnTo>
                    <a:pt x="6837" y="1387"/>
                  </a:lnTo>
                  <a:lnTo>
                    <a:pt x="6837" y="1040"/>
                  </a:lnTo>
                  <a:cubicBezTo>
                    <a:pt x="6837" y="473"/>
                    <a:pt x="6364" y="1"/>
                    <a:pt x="5829"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 name="Google Shape;88;p1"/>
            <p:cNvSpPr/>
            <p:nvPr/>
          </p:nvSpPr>
          <p:spPr>
            <a:xfrm>
              <a:off x="-1949900" y="3648650"/>
              <a:ext cx="171725" cy="173300"/>
            </a:xfrm>
            <a:custGeom>
              <a:rect b="b" l="l" r="r" t="t"/>
              <a:pathLst>
                <a:path extrusionOk="0" h="6932" w="6869">
                  <a:moveTo>
                    <a:pt x="0" y="1"/>
                  </a:moveTo>
                  <a:lnTo>
                    <a:pt x="0" y="6932"/>
                  </a:lnTo>
                  <a:lnTo>
                    <a:pt x="2426" y="6932"/>
                  </a:lnTo>
                  <a:cubicBezTo>
                    <a:pt x="2521" y="6585"/>
                    <a:pt x="2836" y="6333"/>
                    <a:pt x="3245" y="6270"/>
                  </a:cubicBezTo>
                  <a:lnTo>
                    <a:pt x="1166" y="4191"/>
                  </a:lnTo>
                  <a:cubicBezTo>
                    <a:pt x="693" y="3718"/>
                    <a:pt x="693" y="2962"/>
                    <a:pt x="1166" y="2489"/>
                  </a:cubicBezTo>
                  <a:cubicBezTo>
                    <a:pt x="1386" y="2237"/>
                    <a:pt x="1670" y="2143"/>
                    <a:pt x="2017" y="2143"/>
                  </a:cubicBezTo>
                  <a:cubicBezTo>
                    <a:pt x="2363" y="2143"/>
                    <a:pt x="2647" y="2237"/>
                    <a:pt x="2899" y="2489"/>
                  </a:cubicBezTo>
                  <a:lnTo>
                    <a:pt x="3560" y="3151"/>
                  </a:lnTo>
                  <a:cubicBezTo>
                    <a:pt x="3592" y="2994"/>
                    <a:pt x="3718" y="2836"/>
                    <a:pt x="3844" y="2710"/>
                  </a:cubicBezTo>
                  <a:cubicBezTo>
                    <a:pt x="4064" y="2489"/>
                    <a:pt x="4348" y="2363"/>
                    <a:pt x="4694" y="2363"/>
                  </a:cubicBezTo>
                  <a:cubicBezTo>
                    <a:pt x="4694" y="2048"/>
                    <a:pt x="4820" y="1733"/>
                    <a:pt x="5041" y="1513"/>
                  </a:cubicBezTo>
                  <a:cubicBezTo>
                    <a:pt x="5293" y="1261"/>
                    <a:pt x="5577" y="1135"/>
                    <a:pt x="5923" y="1135"/>
                  </a:cubicBezTo>
                  <a:cubicBezTo>
                    <a:pt x="6112" y="1135"/>
                    <a:pt x="6301" y="1198"/>
                    <a:pt x="6459" y="1261"/>
                  </a:cubicBezTo>
                  <a:cubicBezTo>
                    <a:pt x="6522" y="1072"/>
                    <a:pt x="6616" y="914"/>
                    <a:pt x="6774" y="757"/>
                  </a:cubicBezTo>
                  <a:lnTo>
                    <a:pt x="6868" y="662"/>
                  </a:lnTo>
                  <a:lnTo>
                    <a:pt x="6868" y="1"/>
                  </a:ln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 name="Google Shape;89;p1"/>
            <p:cNvSpPr/>
            <p:nvPr/>
          </p:nvSpPr>
          <p:spPr>
            <a:xfrm>
              <a:off x="-1951475" y="3838475"/>
              <a:ext cx="170925" cy="50425"/>
            </a:xfrm>
            <a:custGeom>
              <a:rect b="b" l="l" r="r" t="t"/>
              <a:pathLst>
                <a:path extrusionOk="0" h="2017" w="6837">
                  <a:moveTo>
                    <a:pt x="0" y="0"/>
                  </a:moveTo>
                  <a:lnTo>
                    <a:pt x="0" y="1008"/>
                  </a:lnTo>
                  <a:cubicBezTo>
                    <a:pt x="0" y="1544"/>
                    <a:pt x="473" y="2017"/>
                    <a:pt x="1008" y="2017"/>
                  </a:cubicBezTo>
                  <a:lnTo>
                    <a:pt x="5829" y="2017"/>
                  </a:lnTo>
                  <a:cubicBezTo>
                    <a:pt x="6333" y="2017"/>
                    <a:pt x="6774" y="1670"/>
                    <a:pt x="6837" y="1166"/>
                  </a:cubicBezTo>
                  <a:lnTo>
                    <a:pt x="6679" y="1071"/>
                  </a:lnTo>
                  <a:lnTo>
                    <a:pt x="3466" y="1071"/>
                  </a:lnTo>
                  <a:cubicBezTo>
                    <a:pt x="2867" y="1071"/>
                    <a:pt x="2363" y="599"/>
                    <a:pt x="2269"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 name="Google Shape;90;p1"/>
            <p:cNvSpPr/>
            <p:nvPr/>
          </p:nvSpPr>
          <p:spPr>
            <a:xfrm>
              <a:off x="-1912900" y="3675825"/>
              <a:ext cx="256800" cy="202825"/>
            </a:xfrm>
            <a:custGeom>
              <a:rect b="b" l="l" r="r" t="t"/>
              <a:pathLst>
                <a:path extrusionOk="0" h="8113" w="10272">
                  <a:moveTo>
                    <a:pt x="6085" y="0"/>
                  </a:moveTo>
                  <a:cubicBezTo>
                    <a:pt x="5955" y="0"/>
                    <a:pt x="5829" y="48"/>
                    <a:pt x="5735" y="142"/>
                  </a:cubicBezTo>
                  <a:cubicBezTo>
                    <a:pt x="5546" y="331"/>
                    <a:pt x="5546" y="646"/>
                    <a:pt x="5735" y="835"/>
                  </a:cubicBezTo>
                  <a:lnTo>
                    <a:pt x="6081" y="1213"/>
                  </a:lnTo>
                  <a:cubicBezTo>
                    <a:pt x="6207" y="1308"/>
                    <a:pt x="6207" y="1560"/>
                    <a:pt x="6081" y="1655"/>
                  </a:cubicBezTo>
                  <a:cubicBezTo>
                    <a:pt x="6034" y="1718"/>
                    <a:pt x="5948" y="1749"/>
                    <a:pt x="5857" y="1749"/>
                  </a:cubicBezTo>
                  <a:cubicBezTo>
                    <a:pt x="5766" y="1749"/>
                    <a:pt x="5672" y="1718"/>
                    <a:pt x="5609" y="1655"/>
                  </a:cubicBezTo>
                  <a:lnTo>
                    <a:pt x="4758" y="804"/>
                  </a:lnTo>
                  <a:cubicBezTo>
                    <a:pt x="4664" y="709"/>
                    <a:pt x="4538" y="662"/>
                    <a:pt x="4408" y="662"/>
                  </a:cubicBezTo>
                  <a:cubicBezTo>
                    <a:pt x="4278" y="662"/>
                    <a:pt x="4144" y="709"/>
                    <a:pt x="4034" y="804"/>
                  </a:cubicBezTo>
                  <a:cubicBezTo>
                    <a:pt x="3845" y="993"/>
                    <a:pt x="3845" y="1308"/>
                    <a:pt x="4034" y="1528"/>
                  </a:cubicBezTo>
                  <a:cubicBezTo>
                    <a:pt x="4034" y="1655"/>
                    <a:pt x="4884" y="2505"/>
                    <a:pt x="4821" y="2505"/>
                  </a:cubicBezTo>
                  <a:cubicBezTo>
                    <a:pt x="4947" y="2631"/>
                    <a:pt x="4947" y="2852"/>
                    <a:pt x="4821" y="2978"/>
                  </a:cubicBezTo>
                  <a:cubicBezTo>
                    <a:pt x="4774" y="3041"/>
                    <a:pt x="4687" y="3072"/>
                    <a:pt x="4601" y="3072"/>
                  </a:cubicBezTo>
                  <a:cubicBezTo>
                    <a:pt x="4514" y="3072"/>
                    <a:pt x="4427" y="3041"/>
                    <a:pt x="4380" y="2978"/>
                  </a:cubicBezTo>
                  <a:lnTo>
                    <a:pt x="3498" y="2096"/>
                  </a:lnTo>
                  <a:cubicBezTo>
                    <a:pt x="3403" y="2001"/>
                    <a:pt x="3277" y="1954"/>
                    <a:pt x="3151" y="1954"/>
                  </a:cubicBezTo>
                  <a:cubicBezTo>
                    <a:pt x="3025" y="1954"/>
                    <a:pt x="2899" y="2001"/>
                    <a:pt x="2805" y="2096"/>
                  </a:cubicBezTo>
                  <a:cubicBezTo>
                    <a:pt x="2584" y="2316"/>
                    <a:pt x="2584" y="2631"/>
                    <a:pt x="2805" y="2820"/>
                  </a:cubicBezTo>
                  <a:lnTo>
                    <a:pt x="3656" y="3671"/>
                  </a:lnTo>
                  <a:cubicBezTo>
                    <a:pt x="3782" y="3797"/>
                    <a:pt x="3782" y="4017"/>
                    <a:pt x="3656" y="4143"/>
                  </a:cubicBezTo>
                  <a:cubicBezTo>
                    <a:pt x="3593" y="4206"/>
                    <a:pt x="3506" y="4238"/>
                    <a:pt x="3419" y="4238"/>
                  </a:cubicBezTo>
                  <a:cubicBezTo>
                    <a:pt x="3333" y="4238"/>
                    <a:pt x="3246" y="4206"/>
                    <a:pt x="3183" y="4143"/>
                  </a:cubicBezTo>
                  <a:lnTo>
                    <a:pt x="883" y="1875"/>
                  </a:lnTo>
                  <a:cubicBezTo>
                    <a:pt x="789" y="1765"/>
                    <a:pt x="663" y="1710"/>
                    <a:pt x="537" y="1710"/>
                  </a:cubicBezTo>
                  <a:cubicBezTo>
                    <a:pt x="411" y="1710"/>
                    <a:pt x="284" y="1765"/>
                    <a:pt x="190" y="1875"/>
                  </a:cubicBezTo>
                  <a:cubicBezTo>
                    <a:pt x="1" y="2064"/>
                    <a:pt x="1" y="2379"/>
                    <a:pt x="190" y="2568"/>
                  </a:cubicBezTo>
                  <a:lnTo>
                    <a:pt x="1797" y="4206"/>
                  </a:lnTo>
                  <a:lnTo>
                    <a:pt x="3403" y="5845"/>
                  </a:lnTo>
                  <a:lnTo>
                    <a:pt x="1954" y="5845"/>
                  </a:lnTo>
                  <a:cubicBezTo>
                    <a:pt x="1671" y="5845"/>
                    <a:pt x="1450" y="6097"/>
                    <a:pt x="1450" y="6349"/>
                  </a:cubicBezTo>
                  <a:cubicBezTo>
                    <a:pt x="1450" y="6632"/>
                    <a:pt x="1671" y="6884"/>
                    <a:pt x="1954" y="6884"/>
                  </a:cubicBezTo>
                  <a:lnTo>
                    <a:pt x="5451" y="6884"/>
                  </a:lnTo>
                  <a:cubicBezTo>
                    <a:pt x="5514" y="6916"/>
                    <a:pt x="6491" y="7829"/>
                    <a:pt x="6491" y="7829"/>
                  </a:cubicBezTo>
                  <a:cubicBezTo>
                    <a:pt x="6680" y="8018"/>
                    <a:pt x="6948" y="8113"/>
                    <a:pt x="7216" y="8113"/>
                  </a:cubicBezTo>
                  <a:cubicBezTo>
                    <a:pt x="7483" y="8113"/>
                    <a:pt x="7751" y="8018"/>
                    <a:pt x="7940" y="7829"/>
                  </a:cubicBezTo>
                  <a:lnTo>
                    <a:pt x="9862" y="5876"/>
                  </a:lnTo>
                  <a:cubicBezTo>
                    <a:pt x="10272" y="5498"/>
                    <a:pt x="10272" y="4836"/>
                    <a:pt x="9862" y="4427"/>
                  </a:cubicBezTo>
                  <a:lnTo>
                    <a:pt x="9452" y="3986"/>
                  </a:lnTo>
                  <a:cubicBezTo>
                    <a:pt x="9326" y="3608"/>
                    <a:pt x="9043" y="3198"/>
                    <a:pt x="8822" y="2820"/>
                  </a:cubicBezTo>
                  <a:cubicBezTo>
                    <a:pt x="8570" y="2411"/>
                    <a:pt x="8350" y="2064"/>
                    <a:pt x="8035" y="1718"/>
                  </a:cubicBezTo>
                  <a:lnTo>
                    <a:pt x="6459" y="142"/>
                  </a:lnTo>
                  <a:cubicBezTo>
                    <a:pt x="6349" y="48"/>
                    <a:pt x="6215" y="0"/>
                    <a:pt x="6085"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91" name="Google Shape;91;p1"/>
          <p:cNvSpPr/>
          <p:nvPr/>
        </p:nvSpPr>
        <p:spPr>
          <a:xfrm>
            <a:off x="6341254" y="2102745"/>
            <a:ext cx="258978" cy="244509"/>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6EBEE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grpSp>
        <p:nvGrpSpPr>
          <p:cNvPr id="92" name="Google Shape;92;p1"/>
          <p:cNvGrpSpPr/>
          <p:nvPr/>
        </p:nvGrpSpPr>
        <p:grpSpPr>
          <a:xfrm>
            <a:off x="213193" y="507591"/>
            <a:ext cx="339306" cy="339253"/>
            <a:chOff x="2685825" y="840375"/>
            <a:chExt cx="481900" cy="481825"/>
          </a:xfrm>
        </p:grpSpPr>
        <p:sp>
          <p:nvSpPr>
            <p:cNvPr id="93" name="Google Shape;93;p1"/>
            <p:cNvSpPr/>
            <p:nvPr/>
          </p:nvSpPr>
          <p:spPr>
            <a:xfrm>
              <a:off x="2685825" y="840375"/>
              <a:ext cx="481900" cy="481825"/>
            </a:xfrm>
            <a:custGeom>
              <a:rect b="b" l="l" r="r" t="t"/>
              <a:pathLst>
                <a:path extrusionOk="0" h="19273" w="19276">
                  <a:moveTo>
                    <a:pt x="9600" y="4592"/>
                  </a:moveTo>
                  <a:cubicBezTo>
                    <a:pt x="12403" y="4592"/>
                    <a:pt x="14683" y="6872"/>
                    <a:pt x="14683" y="9675"/>
                  </a:cubicBezTo>
                  <a:cubicBezTo>
                    <a:pt x="14683" y="12476"/>
                    <a:pt x="12403" y="14755"/>
                    <a:pt x="9600" y="14755"/>
                  </a:cubicBezTo>
                  <a:cubicBezTo>
                    <a:pt x="6799" y="14755"/>
                    <a:pt x="4520" y="12476"/>
                    <a:pt x="4520" y="9675"/>
                  </a:cubicBezTo>
                  <a:cubicBezTo>
                    <a:pt x="4520" y="6872"/>
                    <a:pt x="6799" y="4592"/>
                    <a:pt x="9600" y="4592"/>
                  </a:cubicBezTo>
                  <a:close/>
                  <a:moveTo>
                    <a:pt x="8471" y="0"/>
                  </a:moveTo>
                  <a:cubicBezTo>
                    <a:pt x="8212" y="0"/>
                    <a:pt x="7986" y="175"/>
                    <a:pt x="7923" y="428"/>
                  </a:cubicBezTo>
                  <a:lnTo>
                    <a:pt x="7691" y="1427"/>
                  </a:lnTo>
                  <a:cubicBezTo>
                    <a:pt x="6778" y="1635"/>
                    <a:pt x="5908" y="1993"/>
                    <a:pt x="5116" y="2490"/>
                  </a:cubicBezTo>
                  <a:lnTo>
                    <a:pt x="4300" y="2002"/>
                  </a:lnTo>
                  <a:cubicBezTo>
                    <a:pt x="4210" y="1949"/>
                    <a:pt x="4110" y="1922"/>
                    <a:pt x="4010" y="1922"/>
                  </a:cubicBezTo>
                  <a:cubicBezTo>
                    <a:pt x="3864" y="1922"/>
                    <a:pt x="3719" y="1978"/>
                    <a:pt x="3611" y="2087"/>
                  </a:cubicBezTo>
                  <a:lnTo>
                    <a:pt x="2015" y="3683"/>
                  </a:lnTo>
                  <a:cubicBezTo>
                    <a:pt x="1831" y="3866"/>
                    <a:pt x="1798" y="4153"/>
                    <a:pt x="1930" y="4372"/>
                  </a:cubicBezTo>
                  <a:lnTo>
                    <a:pt x="2418" y="5188"/>
                  </a:lnTo>
                  <a:cubicBezTo>
                    <a:pt x="1921" y="5980"/>
                    <a:pt x="1563" y="6851"/>
                    <a:pt x="1355" y="7766"/>
                  </a:cubicBezTo>
                  <a:lnTo>
                    <a:pt x="431" y="7995"/>
                  </a:lnTo>
                  <a:cubicBezTo>
                    <a:pt x="178" y="8058"/>
                    <a:pt x="0" y="8284"/>
                    <a:pt x="3" y="8546"/>
                  </a:cubicBezTo>
                  <a:lnTo>
                    <a:pt x="3" y="10804"/>
                  </a:lnTo>
                  <a:cubicBezTo>
                    <a:pt x="0" y="11060"/>
                    <a:pt x="178" y="11286"/>
                    <a:pt x="428" y="11349"/>
                  </a:cubicBezTo>
                  <a:lnTo>
                    <a:pt x="1352" y="11581"/>
                  </a:lnTo>
                  <a:cubicBezTo>
                    <a:pt x="1560" y="12494"/>
                    <a:pt x="1921" y="13364"/>
                    <a:pt x="2418" y="14159"/>
                  </a:cubicBezTo>
                  <a:lnTo>
                    <a:pt x="1927" y="14972"/>
                  </a:lnTo>
                  <a:cubicBezTo>
                    <a:pt x="1795" y="15195"/>
                    <a:pt x="1831" y="15478"/>
                    <a:pt x="2012" y="15662"/>
                  </a:cubicBezTo>
                  <a:lnTo>
                    <a:pt x="3611" y="17261"/>
                  </a:lnTo>
                  <a:cubicBezTo>
                    <a:pt x="3720" y="17368"/>
                    <a:pt x="3864" y="17424"/>
                    <a:pt x="4011" y="17424"/>
                  </a:cubicBezTo>
                  <a:cubicBezTo>
                    <a:pt x="4110" y="17424"/>
                    <a:pt x="4210" y="17398"/>
                    <a:pt x="4300" y="17345"/>
                  </a:cubicBezTo>
                  <a:lnTo>
                    <a:pt x="5113" y="16854"/>
                  </a:lnTo>
                  <a:cubicBezTo>
                    <a:pt x="5908" y="17351"/>
                    <a:pt x="6778" y="17712"/>
                    <a:pt x="7691" y="17920"/>
                  </a:cubicBezTo>
                  <a:lnTo>
                    <a:pt x="7923" y="18844"/>
                  </a:lnTo>
                  <a:cubicBezTo>
                    <a:pt x="7983" y="19094"/>
                    <a:pt x="8212" y="19272"/>
                    <a:pt x="8471" y="19272"/>
                  </a:cubicBezTo>
                  <a:lnTo>
                    <a:pt x="10729" y="19272"/>
                  </a:lnTo>
                  <a:cubicBezTo>
                    <a:pt x="10988" y="19272"/>
                    <a:pt x="11214" y="19097"/>
                    <a:pt x="11277" y="18844"/>
                  </a:cubicBezTo>
                  <a:lnTo>
                    <a:pt x="11509" y="17920"/>
                  </a:lnTo>
                  <a:cubicBezTo>
                    <a:pt x="12421" y="17712"/>
                    <a:pt x="13292" y="17354"/>
                    <a:pt x="14084" y="16857"/>
                  </a:cubicBezTo>
                  <a:lnTo>
                    <a:pt x="14900" y="17345"/>
                  </a:lnTo>
                  <a:cubicBezTo>
                    <a:pt x="14989" y="17399"/>
                    <a:pt x="15090" y="17425"/>
                    <a:pt x="15190" y="17425"/>
                  </a:cubicBezTo>
                  <a:cubicBezTo>
                    <a:pt x="15336" y="17425"/>
                    <a:pt x="15480" y="17369"/>
                    <a:pt x="15589" y="17261"/>
                  </a:cubicBezTo>
                  <a:lnTo>
                    <a:pt x="17185" y="15665"/>
                  </a:lnTo>
                  <a:cubicBezTo>
                    <a:pt x="17369" y="15481"/>
                    <a:pt x="17402" y="15195"/>
                    <a:pt x="17270" y="14975"/>
                  </a:cubicBezTo>
                  <a:lnTo>
                    <a:pt x="16782" y="14159"/>
                  </a:lnTo>
                  <a:cubicBezTo>
                    <a:pt x="17279" y="13367"/>
                    <a:pt x="17637" y="12497"/>
                    <a:pt x="17845" y="11584"/>
                  </a:cubicBezTo>
                  <a:lnTo>
                    <a:pt x="18844" y="11352"/>
                  </a:lnTo>
                  <a:cubicBezTo>
                    <a:pt x="19097" y="11289"/>
                    <a:pt x="19275" y="11063"/>
                    <a:pt x="19275" y="10804"/>
                  </a:cubicBezTo>
                  <a:lnTo>
                    <a:pt x="19275" y="8546"/>
                  </a:lnTo>
                  <a:cubicBezTo>
                    <a:pt x="19275" y="8287"/>
                    <a:pt x="19097" y="8061"/>
                    <a:pt x="18847" y="7998"/>
                  </a:cubicBezTo>
                  <a:lnTo>
                    <a:pt x="17848" y="7766"/>
                  </a:lnTo>
                  <a:cubicBezTo>
                    <a:pt x="17640" y="6854"/>
                    <a:pt x="17279" y="5983"/>
                    <a:pt x="16782" y="5188"/>
                  </a:cubicBezTo>
                  <a:lnTo>
                    <a:pt x="17273" y="4375"/>
                  </a:lnTo>
                  <a:cubicBezTo>
                    <a:pt x="17405" y="4153"/>
                    <a:pt x="17369" y="3869"/>
                    <a:pt x="17188" y="3686"/>
                  </a:cubicBezTo>
                  <a:lnTo>
                    <a:pt x="15589" y="2090"/>
                  </a:lnTo>
                  <a:cubicBezTo>
                    <a:pt x="15480" y="1980"/>
                    <a:pt x="15335" y="1923"/>
                    <a:pt x="15188" y="1923"/>
                  </a:cubicBezTo>
                  <a:cubicBezTo>
                    <a:pt x="15089" y="1923"/>
                    <a:pt x="14989" y="1949"/>
                    <a:pt x="14900" y="2002"/>
                  </a:cubicBezTo>
                  <a:lnTo>
                    <a:pt x="14087" y="2493"/>
                  </a:lnTo>
                  <a:cubicBezTo>
                    <a:pt x="13292" y="1996"/>
                    <a:pt x="12421" y="1635"/>
                    <a:pt x="11509" y="1427"/>
                  </a:cubicBezTo>
                  <a:lnTo>
                    <a:pt x="11277" y="428"/>
                  </a:lnTo>
                  <a:cubicBezTo>
                    <a:pt x="11217" y="178"/>
                    <a:pt x="10988" y="0"/>
                    <a:pt x="10729"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94" name="Google Shape;94;p1"/>
            <p:cNvSpPr/>
            <p:nvPr/>
          </p:nvSpPr>
          <p:spPr>
            <a:xfrm>
              <a:off x="2819200" y="983400"/>
              <a:ext cx="205475" cy="197625"/>
            </a:xfrm>
            <a:custGeom>
              <a:rect b="b" l="l" r="r" t="t"/>
              <a:pathLst>
                <a:path extrusionOk="0" h="7905" w="8219">
                  <a:moveTo>
                    <a:pt x="4265" y="1129"/>
                  </a:moveTo>
                  <a:cubicBezTo>
                    <a:pt x="4629" y="1129"/>
                    <a:pt x="4996" y="1199"/>
                    <a:pt x="5346" y="1343"/>
                  </a:cubicBezTo>
                  <a:cubicBezTo>
                    <a:pt x="6400" y="1780"/>
                    <a:pt x="7089" y="2810"/>
                    <a:pt x="7089" y="3954"/>
                  </a:cubicBezTo>
                  <a:cubicBezTo>
                    <a:pt x="7086" y="5511"/>
                    <a:pt x="5825" y="6773"/>
                    <a:pt x="4265" y="6776"/>
                  </a:cubicBezTo>
                  <a:cubicBezTo>
                    <a:pt x="3124" y="6776"/>
                    <a:pt x="2094" y="6089"/>
                    <a:pt x="1657" y="5032"/>
                  </a:cubicBezTo>
                  <a:cubicBezTo>
                    <a:pt x="1221" y="3978"/>
                    <a:pt x="1461" y="2765"/>
                    <a:pt x="2268" y="1958"/>
                  </a:cubicBezTo>
                  <a:cubicBezTo>
                    <a:pt x="2808" y="1416"/>
                    <a:pt x="3530" y="1129"/>
                    <a:pt x="4265" y="1129"/>
                  </a:cubicBezTo>
                  <a:close/>
                  <a:moveTo>
                    <a:pt x="4265" y="0"/>
                  </a:moveTo>
                  <a:cubicBezTo>
                    <a:pt x="2666" y="0"/>
                    <a:pt x="1227" y="964"/>
                    <a:pt x="612" y="2440"/>
                  </a:cubicBezTo>
                  <a:cubicBezTo>
                    <a:pt x="1" y="3918"/>
                    <a:pt x="341" y="5616"/>
                    <a:pt x="1470" y="6749"/>
                  </a:cubicBezTo>
                  <a:cubicBezTo>
                    <a:pt x="2226" y="7504"/>
                    <a:pt x="3237" y="7905"/>
                    <a:pt x="4265" y="7905"/>
                  </a:cubicBezTo>
                  <a:cubicBezTo>
                    <a:pt x="4774" y="7905"/>
                    <a:pt x="5288" y="7806"/>
                    <a:pt x="5777" y="7604"/>
                  </a:cubicBezTo>
                  <a:cubicBezTo>
                    <a:pt x="7255" y="6993"/>
                    <a:pt x="8219" y="5550"/>
                    <a:pt x="8219" y="3954"/>
                  </a:cubicBezTo>
                  <a:cubicBezTo>
                    <a:pt x="8216" y="1771"/>
                    <a:pt x="6448" y="3"/>
                    <a:pt x="4265"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2"/>
          <p:cNvSpPr/>
          <p:nvPr/>
        </p:nvSpPr>
        <p:spPr>
          <a:xfrm>
            <a:off x="6699000" y="0"/>
            <a:ext cx="861000" cy="10440000"/>
          </a:xfrm>
          <a:prstGeom prst="rect">
            <a:avLst/>
          </a:prstGeom>
          <a:solidFill>
            <a:srgbClr val="6EBEE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 name="Google Shape;100;p2"/>
          <p:cNvSpPr txBox="1"/>
          <p:nvPr/>
        </p:nvSpPr>
        <p:spPr>
          <a:xfrm>
            <a:off x="432000" y="9715500"/>
            <a:ext cx="62670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Licence : CC-BY-SA</a:t>
            </a:r>
            <a:endParaRPr b="0" i="1" sz="1400" u="none" cap="none" strike="noStrike">
              <a:solidFill>
                <a:srgbClr val="000000"/>
              </a:solidFill>
              <a:latin typeface="Arial"/>
              <a:ea typeface="Arial"/>
              <a:cs typeface="Arial"/>
              <a:sym typeface="Arial"/>
            </a:endParaRPr>
          </a:p>
        </p:txBody>
      </p:sp>
      <p:sp>
        <p:nvSpPr>
          <p:cNvPr id="101" name="Google Shape;101;p2"/>
          <p:cNvSpPr txBox="1"/>
          <p:nvPr/>
        </p:nvSpPr>
        <p:spPr>
          <a:xfrm rot="5399816">
            <a:off x="4369553" y="6587265"/>
            <a:ext cx="55902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
        <p:nvSpPr>
          <p:cNvPr id="102" name="Google Shape;102;p2"/>
          <p:cNvSpPr txBox="1"/>
          <p:nvPr/>
        </p:nvSpPr>
        <p:spPr>
          <a:xfrm>
            <a:off x="355800" y="847725"/>
            <a:ext cx="5892600" cy="1132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Présentez l'objet de l'atelier que vous allez vivre et questionnez le groupe sur leur connaissance, expérience avec un assistant vocal.</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"L'assistant vocal doit reconnaître notre voix pour fonctionner. On va l'entraîner à reconnaître votre voix sur votre smartphone en suivant une séquence."</a:t>
            </a:r>
            <a:endParaRPr b="0" i="0" sz="1100" u="none" cap="none" strike="noStrike">
              <a:solidFill>
                <a:srgbClr val="213A8E"/>
              </a:solidFill>
              <a:highlight>
                <a:srgbClr val="FFFFFF"/>
              </a:highlight>
              <a:latin typeface="Arial"/>
              <a:ea typeface="Arial"/>
              <a:cs typeface="Arial"/>
              <a:sym typeface="Arial"/>
            </a:endParaRPr>
          </a:p>
        </p:txBody>
      </p:sp>
      <p:sp>
        <p:nvSpPr>
          <p:cNvPr id="103" name="Google Shape;103;p2"/>
          <p:cNvSpPr txBox="1"/>
          <p:nvPr/>
        </p:nvSpPr>
        <p:spPr>
          <a:xfrm>
            <a:off x="351127" y="380064"/>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6EBEEB"/>
                </a:solidFill>
                <a:latin typeface="Arial"/>
                <a:ea typeface="Arial"/>
                <a:cs typeface="Arial"/>
                <a:sym typeface="Arial"/>
              </a:rPr>
              <a:t>Déroulé</a:t>
            </a:r>
            <a:endParaRPr b="1" i="0" sz="2500" u="none" cap="none" strike="noStrike">
              <a:solidFill>
                <a:srgbClr val="6EBEEB"/>
              </a:solidFill>
              <a:latin typeface="Arial"/>
              <a:ea typeface="Arial"/>
              <a:cs typeface="Arial"/>
              <a:sym typeface="Arial"/>
            </a:endParaRPr>
          </a:p>
        </p:txBody>
      </p:sp>
      <p:sp>
        <p:nvSpPr>
          <p:cNvPr id="104" name="Google Shape;104;p2"/>
          <p:cNvSpPr txBox="1"/>
          <p:nvPr/>
        </p:nvSpPr>
        <p:spPr>
          <a:xfrm>
            <a:off x="374850" y="1987675"/>
            <a:ext cx="4921200" cy="354000"/>
          </a:xfrm>
          <a:prstGeom prst="rect">
            <a:avLst/>
          </a:prstGeom>
          <a:solidFill>
            <a:srgbClr val="6EBEEB"/>
          </a:solidFill>
          <a:ln>
            <a:noFill/>
          </a:ln>
        </p:spPr>
        <p:txBody>
          <a:bodyPr anchorCtr="0" anchor="t" bIns="91425" lIns="91425" spcFirstLastPara="1" rIns="91425" wrap="square" tIns="91425">
            <a:spAutoFit/>
          </a:bodyPr>
          <a:lstStyle/>
          <a:p>
            <a:pPr indent="-298450" lvl="0" marL="457200" marR="0" rtl="0" algn="l">
              <a:lnSpc>
                <a:spcPct val="152000"/>
              </a:lnSpc>
              <a:spcBef>
                <a:spcPts val="0"/>
              </a:spcBef>
              <a:spcAft>
                <a:spcPts val="0"/>
              </a:spcAft>
              <a:buClr>
                <a:schemeClr val="lt1"/>
              </a:buClr>
              <a:buSzPts val="1100"/>
              <a:buFont typeface="Arial"/>
              <a:buAutoNum type="arabicPeriod"/>
            </a:pPr>
            <a:r>
              <a:rPr b="1" i="0" lang="fr" sz="1100" u="none" cap="none" strike="noStrike">
                <a:solidFill>
                  <a:schemeClr val="lt1"/>
                </a:solidFill>
                <a:latin typeface="Arial"/>
                <a:ea typeface="Arial"/>
                <a:cs typeface="Arial"/>
                <a:sym typeface="Arial"/>
              </a:rPr>
              <a:t>Se remémorer le “réveil” de l'assistant vocal</a:t>
            </a:r>
            <a:endParaRPr b="1" i="0" sz="1100" u="none" cap="none" strike="noStrike">
              <a:solidFill>
                <a:schemeClr val="lt1"/>
              </a:solidFill>
              <a:latin typeface="Arial"/>
              <a:ea typeface="Arial"/>
              <a:cs typeface="Arial"/>
              <a:sym typeface="Arial"/>
            </a:endParaRPr>
          </a:p>
        </p:txBody>
      </p:sp>
      <p:sp>
        <p:nvSpPr>
          <p:cNvPr id="105" name="Google Shape;105;p2"/>
          <p:cNvSpPr txBox="1"/>
          <p:nvPr/>
        </p:nvSpPr>
        <p:spPr>
          <a:xfrm>
            <a:off x="381000" y="2514600"/>
            <a:ext cx="6124800" cy="393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1100" u="none" cap="none" strike="noStrike">
                <a:solidFill>
                  <a:srgbClr val="213A8E"/>
                </a:solidFill>
                <a:latin typeface="Arial"/>
                <a:ea typeface="Arial"/>
                <a:cs typeface="Arial"/>
                <a:sym typeface="Arial"/>
              </a:rPr>
              <a:t>Réinvestissement des savoirs antérieurs :</a:t>
            </a:r>
            <a:r>
              <a:rPr b="1" i="0" lang="fr" sz="1100" u="none" cap="none" strike="noStrike">
                <a:solidFill>
                  <a:srgbClr val="272350"/>
                </a:solidFill>
                <a:latin typeface="Arial"/>
                <a:ea typeface="Arial"/>
                <a:cs typeface="Arial"/>
                <a:sym typeface="Arial"/>
              </a:rPr>
              <a:t> </a:t>
            </a:r>
            <a:endParaRPr b="0" i="1"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t/>
            </a:r>
            <a:endParaRPr b="0" i="1" sz="1100" u="none" cap="none" strike="noStrike">
              <a:solidFill>
                <a:schemeClr val="dk1"/>
              </a:solidFill>
              <a:latin typeface="Barlow"/>
              <a:ea typeface="Barlow"/>
              <a:cs typeface="Barlow"/>
              <a:sym typeface="Barlow"/>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Demandez au groupe de reformuler ce dont elles / ils se souviennent du précédent atelier. Appuyez-vous sur le support “poster” réalisé lors de l'atelier précédent pour aiguiller les souvenirs. Si c’est difficile ou impossible, donnez leur la ou les bonnes réponses et demandez-leur de répéter les phrases de “réveil” de l’assistant vocal.</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"Est ce que vous vous souvenez du mot qui "réveille" l'assistant vocal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"Est ce que vous vous souvenez par exemple de ce qu'on doit dire après le mot de "réveil" pour passer un appel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👍Demandez régulièrement de reformuler ce que vous dites, ce qu’elles / ils font, ce qu’elles / ils vont faire, etc. par divers moyens (oral, écrit, montrer, etc.). Ça facilite “l’inscription” dans la mémoire.</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Avant de proposer l’activité suivante, demandez-leur si utiliser l'assistant vocal</a:t>
            </a:r>
            <a:r>
              <a:rPr lang="fr" sz="1100">
                <a:solidFill>
                  <a:srgbClr val="213A8E"/>
                </a:solidFill>
                <a:highlight>
                  <a:srgbClr val="FFFFFF"/>
                </a:highlight>
              </a:rPr>
              <a:t> les intéresse toujours.</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👍Laissez toujours le choix aux </a:t>
            </a:r>
            <a:r>
              <a:rPr lang="fr" sz="1100">
                <a:solidFill>
                  <a:srgbClr val="213A8E"/>
                </a:solidFill>
                <a:highlight>
                  <a:srgbClr val="FFFFFF"/>
                </a:highlight>
              </a:rPr>
              <a:t>stagiaires</a:t>
            </a:r>
            <a:r>
              <a:rPr b="0" i="0" lang="fr" sz="1100" u="none" cap="none" strike="noStrike">
                <a:solidFill>
                  <a:srgbClr val="213A8E"/>
                </a:solidFill>
                <a:highlight>
                  <a:srgbClr val="FFFFFF"/>
                </a:highlight>
                <a:latin typeface="Arial"/>
                <a:ea typeface="Arial"/>
                <a:cs typeface="Arial"/>
                <a:sym typeface="Arial"/>
              </a:rPr>
              <a:t> d’installer ou non une application ou une aide technique. Même si ça semble plus adapté à leur handicap, ils et elles ont le dernier mot quant à l'utilisation de leur smartphone.</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p:txBody>
      </p:sp>
      <p:sp>
        <p:nvSpPr>
          <p:cNvPr id="106" name="Google Shape;106;p2"/>
          <p:cNvSpPr txBox="1"/>
          <p:nvPr/>
        </p:nvSpPr>
        <p:spPr>
          <a:xfrm rot="5400000">
            <a:off x="5746650" y="7877100"/>
            <a:ext cx="27627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chemeClr val="lt1"/>
                </a:solidFill>
                <a:latin typeface="Arial"/>
                <a:ea typeface="Arial"/>
                <a:cs typeface="Arial"/>
                <a:sym typeface="Arial"/>
              </a:rPr>
              <a:t>ACTIVITÉ SÉQUENCÉE</a:t>
            </a:r>
            <a:endParaRPr b="1"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
        <p:nvSpPr>
          <p:cNvPr id="107" name="Google Shape;107;p2"/>
          <p:cNvSpPr txBox="1"/>
          <p:nvPr/>
        </p:nvSpPr>
        <p:spPr>
          <a:xfrm>
            <a:off x="374850" y="6331075"/>
            <a:ext cx="4921200" cy="354000"/>
          </a:xfrm>
          <a:prstGeom prst="rect">
            <a:avLst/>
          </a:prstGeom>
          <a:solidFill>
            <a:srgbClr val="6EBEEB"/>
          </a:solidFill>
          <a:ln>
            <a:noFill/>
          </a:ln>
        </p:spPr>
        <p:txBody>
          <a:bodyPr anchorCtr="0" anchor="t" bIns="91425" lIns="91425" spcFirstLastPara="1" rIns="91425" wrap="square" tIns="91425">
            <a:spAutoFit/>
          </a:bodyPr>
          <a:lstStyle/>
          <a:p>
            <a:pPr indent="-298450" lvl="0" marL="457200" marR="0" rtl="0" algn="l">
              <a:lnSpc>
                <a:spcPct val="152000"/>
              </a:lnSpc>
              <a:spcBef>
                <a:spcPts val="0"/>
              </a:spcBef>
              <a:spcAft>
                <a:spcPts val="0"/>
              </a:spcAft>
              <a:buClr>
                <a:schemeClr val="lt1"/>
              </a:buClr>
              <a:buSzPts val="1100"/>
              <a:buFont typeface="Arial"/>
              <a:buAutoNum type="arabicPeriod" startAt="2"/>
            </a:pPr>
            <a:r>
              <a:rPr b="1" i="0" lang="fr" sz="1100" u="none" cap="none" strike="noStrike">
                <a:solidFill>
                  <a:schemeClr val="lt1"/>
                </a:solidFill>
                <a:latin typeface="Arial"/>
                <a:ea typeface="Arial"/>
                <a:cs typeface="Arial"/>
                <a:sym typeface="Arial"/>
              </a:rPr>
              <a:t>Paramétrer l’assistant vocal</a:t>
            </a:r>
            <a:endParaRPr b="1" i="0" sz="1100" u="none" cap="none" strike="noStrike">
              <a:solidFill>
                <a:schemeClr val="lt1"/>
              </a:solidFill>
              <a:latin typeface="Arial"/>
              <a:ea typeface="Arial"/>
              <a:cs typeface="Arial"/>
              <a:sym typeface="Arial"/>
            </a:endParaRPr>
          </a:p>
        </p:txBody>
      </p:sp>
      <p:sp>
        <p:nvSpPr>
          <p:cNvPr id="108" name="Google Shape;108;p2"/>
          <p:cNvSpPr txBox="1"/>
          <p:nvPr/>
        </p:nvSpPr>
        <p:spPr>
          <a:xfrm>
            <a:off x="381000" y="6781800"/>
            <a:ext cx="6124800" cy="2749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1100" u="none" cap="none" strike="noStrike">
                <a:solidFill>
                  <a:srgbClr val="213A8E"/>
                </a:solidFill>
                <a:latin typeface="Arial"/>
                <a:ea typeface="Arial"/>
                <a:cs typeface="Arial"/>
                <a:sym typeface="Arial"/>
              </a:rPr>
              <a:t>Activité adaptée : Suivre une séquence de travail</a:t>
            </a:r>
            <a:endParaRPr b="0" i="1"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t/>
            </a:r>
            <a:endParaRPr b="0" i="1" sz="1100" u="none" cap="none" strike="noStrike">
              <a:solidFill>
                <a:schemeClr val="dk1"/>
              </a:solidFill>
              <a:latin typeface="Barlow"/>
              <a:ea typeface="Barlow"/>
              <a:cs typeface="Barlow"/>
              <a:sym typeface="Barlow"/>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Distribuez le pas-à-pas en papier et annoncer l’enjeu de l’activité :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“À la fin de la séquence de travail, l'assistant vocal reconnaîtra votre voix et réagira à vos ordres.”</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Commencez l'installation étape par étape.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Oralisez chaque étape (par ex : "j'appuie longtemps sur le bouton d'accueil") et projeter en même temps, même si le support projeté est peu regardé par les </a:t>
            </a:r>
            <a:r>
              <a:rPr lang="fr" sz="1100">
                <a:solidFill>
                  <a:srgbClr val="213A8E"/>
                </a:solidFill>
              </a:rPr>
              <a:t>stagiaires.</a:t>
            </a:r>
            <a:r>
              <a:rPr b="0" i="0" lang="fr" sz="1100" u="none" cap="none" strike="noStrike">
                <a:solidFill>
                  <a:srgbClr val="213A8E"/>
                </a:solidFill>
                <a:latin typeface="Arial"/>
                <a:ea typeface="Arial"/>
                <a:cs typeface="Arial"/>
                <a:sym typeface="Arial"/>
              </a:rPr>
              <a:t>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Animer en contexte, c’est à dire avec les smartphones des personnes et pour leurs usages.</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Suivez l’ordre des étapes et concentrez-vous dessus. Ne posez pas de questions, ne faites pas de remarques “hors” de la séquence.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La séquence visuelle pas-à-pas est un appui à la réalisation de l’activité. Le plus important ce sont les consignes courtes que vous donnez oralement et l’aide particulière le cas échéant.</a:t>
            </a:r>
            <a:endParaRPr b="0" i="0" sz="1100" u="none" cap="none" strike="noStrike">
              <a:solidFill>
                <a:srgbClr val="213A8E"/>
              </a:solidFill>
              <a:latin typeface="Arial"/>
              <a:ea typeface="Arial"/>
              <a:cs typeface="Arial"/>
              <a:sym typeface="Arial"/>
            </a:endParaRPr>
          </a:p>
        </p:txBody>
      </p:sp>
      <p:grpSp>
        <p:nvGrpSpPr>
          <p:cNvPr id="109" name="Google Shape;109;p2"/>
          <p:cNvGrpSpPr/>
          <p:nvPr/>
        </p:nvGrpSpPr>
        <p:grpSpPr>
          <a:xfrm>
            <a:off x="6988418" y="507591"/>
            <a:ext cx="339306" cy="339253"/>
            <a:chOff x="2685825" y="840375"/>
            <a:chExt cx="481900" cy="481825"/>
          </a:xfrm>
        </p:grpSpPr>
        <p:sp>
          <p:nvSpPr>
            <p:cNvPr id="110" name="Google Shape;110;p2"/>
            <p:cNvSpPr/>
            <p:nvPr/>
          </p:nvSpPr>
          <p:spPr>
            <a:xfrm>
              <a:off x="2685825" y="840375"/>
              <a:ext cx="481900" cy="481825"/>
            </a:xfrm>
            <a:custGeom>
              <a:rect b="b" l="l" r="r" t="t"/>
              <a:pathLst>
                <a:path extrusionOk="0" h="19273" w="19276">
                  <a:moveTo>
                    <a:pt x="9600" y="4592"/>
                  </a:moveTo>
                  <a:cubicBezTo>
                    <a:pt x="12403" y="4592"/>
                    <a:pt x="14683" y="6872"/>
                    <a:pt x="14683" y="9675"/>
                  </a:cubicBezTo>
                  <a:cubicBezTo>
                    <a:pt x="14683" y="12476"/>
                    <a:pt x="12403" y="14755"/>
                    <a:pt x="9600" y="14755"/>
                  </a:cubicBezTo>
                  <a:cubicBezTo>
                    <a:pt x="6799" y="14755"/>
                    <a:pt x="4520" y="12476"/>
                    <a:pt x="4520" y="9675"/>
                  </a:cubicBezTo>
                  <a:cubicBezTo>
                    <a:pt x="4520" y="6872"/>
                    <a:pt x="6799" y="4592"/>
                    <a:pt x="9600" y="4592"/>
                  </a:cubicBezTo>
                  <a:close/>
                  <a:moveTo>
                    <a:pt x="8471" y="0"/>
                  </a:moveTo>
                  <a:cubicBezTo>
                    <a:pt x="8212" y="0"/>
                    <a:pt x="7986" y="175"/>
                    <a:pt x="7923" y="428"/>
                  </a:cubicBezTo>
                  <a:lnTo>
                    <a:pt x="7691" y="1427"/>
                  </a:lnTo>
                  <a:cubicBezTo>
                    <a:pt x="6778" y="1635"/>
                    <a:pt x="5908" y="1993"/>
                    <a:pt x="5116" y="2490"/>
                  </a:cubicBezTo>
                  <a:lnTo>
                    <a:pt x="4300" y="2002"/>
                  </a:lnTo>
                  <a:cubicBezTo>
                    <a:pt x="4210" y="1949"/>
                    <a:pt x="4110" y="1922"/>
                    <a:pt x="4010" y="1922"/>
                  </a:cubicBezTo>
                  <a:cubicBezTo>
                    <a:pt x="3864" y="1922"/>
                    <a:pt x="3719" y="1978"/>
                    <a:pt x="3611" y="2087"/>
                  </a:cubicBezTo>
                  <a:lnTo>
                    <a:pt x="2015" y="3683"/>
                  </a:lnTo>
                  <a:cubicBezTo>
                    <a:pt x="1831" y="3866"/>
                    <a:pt x="1798" y="4153"/>
                    <a:pt x="1930" y="4372"/>
                  </a:cubicBezTo>
                  <a:lnTo>
                    <a:pt x="2418" y="5188"/>
                  </a:lnTo>
                  <a:cubicBezTo>
                    <a:pt x="1921" y="5980"/>
                    <a:pt x="1563" y="6851"/>
                    <a:pt x="1355" y="7766"/>
                  </a:cubicBezTo>
                  <a:lnTo>
                    <a:pt x="431" y="7995"/>
                  </a:lnTo>
                  <a:cubicBezTo>
                    <a:pt x="178" y="8058"/>
                    <a:pt x="0" y="8284"/>
                    <a:pt x="3" y="8546"/>
                  </a:cubicBezTo>
                  <a:lnTo>
                    <a:pt x="3" y="10804"/>
                  </a:lnTo>
                  <a:cubicBezTo>
                    <a:pt x="0" y="11060"/>
                    <a:pt x="178" y="11286"/>
                    <a:pt x="428" y="11349"/>
                  </a:cubicBezTo>
                  <a:lnTo>
                    <a:pt x="1352" y="11581"/>
                  </a:lnTo>
                  <a:cubicBezTo>
                    <a:pt x="1560" y="12494"/>
                    <a:pt x="1921" y="13364"/>
                    <a:pt x="2418" y="14159"/>
                  </a:cubicBezTo>
                  <a:lnTo>
                    <a:pt x="1927" y="14972"/>
                  </a:lnTo>
                  <a:cubicBezTo>
                    <a:pt x="1795" y="15195"/>
                    <a:pt x="1831" y="15478"/>
                    <a:pt x="2012" y="15662"/>
                  </a:cubicBezTo>
                  <a:lnTo>
                    <a:pt x="3611" y="17261"/>
                  </a:lnTo>
                  <a:cubicBezTo>
                    <a:pt x="3720" y="17368"/>
                    <a:pt x="3864" y="17424"/>
                    <a:pt x="4011" y="17424"/>
                  </a:cubicBezTo>
                  <a:cubicBezTo>
                    <a:pt x="4110" y="17424"/>
                    <a:pt x="4210" y="17398"/>
                    <a:pt x="4300" y="17345"/>
                  </a:cubicBezTo>
                  <a:lnTo>
                    <a:pt x="5113" y="16854"/>
                  </a:lnTo>
                  <a:cubicBezTo>
                    <a:pt x="5908" y="17351"/>
                    <a:pt x="6778" y="17712"/>
                    <a:pt x="7691" y="17920"/>
                  </a:cubicBezTo>
                  <a:lnTo>
                    <a:pt x="7923" y="18844"/>
                  </a:lnTo>
                  <a:cubicBezTo>
                    <a:pt x="7983" y="19094"/>
                    <a:pt x="8212" y="19272"/>
                    <a:pt x="8471" y="19272"/>
                  </a:cubicBezTo>
                  <a:lnTo>
                    <a:pt x="10729" y="19272"/>
                  </a:lnTo>
                  <a:cubicBezTo>
                    <a:pt x="10988" y="19272"/>
                    <a:pt x="11214" y="19097"/>
                    <a:pt x="11277" y="18844"/>
                  </a:cubicBezTo>
                  <a:lnTo>
                    <a:pt x="11509" y="17920"/>
                  </a:lnTo>
                  <a:cubicBezTo>
                    <a:pt x="12421" y="17712"/>
                    <a:pt x="13292" y="17354"/>
                    <a:pt x="14084" y="16857"/>
                  </a:cubicBezTo>
                  <a:lnTo>
                    <a:pt x="14900" y="17345"/>
                  </a:lnTo>
                  <a:cubicBezTo>
                    <a:pt x="14989" y="17399"/>
                    <a:pt x="15090" y="17425"/>
                    <a:pt x="15190" y="17425"/>
                  </a:cubicBezTo>
                  <a:cubicBezTo>
                    <a:pt x="15336" y="17425"/>
                    <a:pt x="15480" y="17369"/>
                    <a:pt x="15589" y="17261"/>
                  </a:cubicBezTo>
                  <a:lnTo>
                    <a:pt x="17185" y="15665"/>
                  </a:lnTo>
                  <a:cubicBezTo>
                    <a:pt x="17369" y="15481"/>
                    <a:pt x="17402" y="15195"/>
                    <a:pt x="17270" y="14975"/>
                  </a:cubicBezTo>
                  <a:lnTo>
                    <a:pt x="16782" y="14159"/>
                  </a:lnTo>
                  <a:cubicBezTo>
                    <a:pt x="17279" y="13367"/>
                    <a:pt x="17637" y="12497"/>
                    <a:pt x="17845" y="11584"/>
                  </a:cubicBezTo>
                  <a:lnTo>
                    <a:pt x="18844" y="11352"/>
                  </a:lnTo>
                  <a:cubicBezTo>
                    <a:pt x="19097" y="11289"/>
                    <a:pt x="19275" y="11063"/>
                    <a:pt x="19275" y="10804"/>
                  </a:cubicBezTo>
                  <a:lnTo>
                    <a:pt x="19275" y="8546"/>
                  </a:lnTo>
                  <a:cubicBezTo>
                    <a:pt x="19275" y="8287"/>
                    <a:pt x="19097" y="8061"/>
                    <a:pt x="18847" y="7998"/>
                  </a:cubicBezTo>
                  <a:lnTo>
                    <a:pt x="17848" y="7766"/>
                  </a:lnTo>
                  <a:cubicBezTo>
                    <a:pt x="17640" y="6854"/>
                    <a:pt x="17279" y="5983"/>
                    <a:pt x="16782" y="5188"/>
                  </a:cubicBezTo>
                  <a:lnTo>
                    <a:pt x="17273" y="4375"/>
                  </a:lnTo>
                  <a:cubicBezTo>
                    <a:pt x="17405" y="4153"/>
                    <a:pt x="17369" y="3869"/>
                    <a:pt x="17188" y="3686"/>
                  </a:cubicBezTo>
                  <a:lnTo>
                    <a:pt x="15589" y="2090"/>
                  </a:lnTo>
                  <a:cubicBezTo>
                    <a:pt x="15480" y="1980"/>
                    <a:pt x="15335" y="1923"/>
                    <a:pt x="15188" y="1923"/>
                  </a:cubicBezTo>
                  <a:cubicBezTo>
                    <a:pt x="15089" y="1923"/>
                    <a:pt x="14989" y="1949"/>
                    <a:pt x="14900" y="2002"/>
                  </a:cubicBezTo>
                  <a:lnTo>
                    <a:pt x="14087" y="2493"/>
                  </a:lnTo>
                  <a:cubicBezTo>
                    <a:pt x="13292" y="1996"/>
                    <a:pt x="12421" y="1635"/>
                    <a:pt x="11509" y="1427"/>
                  </a:cubicBezTo>
                  <a:lnTo>
                    <a:pt x="11277" y="428"/>
                  </a:lnTo>
                  <a:cubicBezTo>
                    <a:pt x="11217" y="178"/>
                    <a:pt x="10988" y="0"/>
                    <a:pt x="10729"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11" name="Google Shape;111;p2"/>
            <p:cNvSpPr/>
            <p:nvPr/>
          </p:nvSpPr>
          <p:spPr>
            <a:xfrm>
              <a:off x="2819200" y="983400"/>
              <a:ext cx="205475" cy="197625"/>
            </a:xfrm>
            <a:custGeom>
              <a:rect b="b" l="l" r="r" t="t"/>
              <a:pathLst>
                <a:path extrusionOk="0" h="7905" w="8219">
                  <a:moveTo>
                    <a:pt x="4265" y="1129"/>
                  </a:moveTo>
                  <a:cubicBezTo>
                    <a:pt x="4629" y="1129"/>
                    <a:pt x="4996" y="1199"/>
                    <a:pt x="5346" y="1343"/>
                  </a:cubicBezTo>
                  <a:cubicBezTo>
                    <a:pt x="6400" y="1780"/>
                    <a:pt x="7089" y="2810"/>
                    <a:pt x="7089" y="3954"/>
                  </a:cubicBezTo>
                  <a:cubicBezTo>
                    <a:pt x="7086" y="5511"/>
                    <a:pt x="5825" y="6773"/>
                    <a:pt x="4265" y="6776"/>
                  </a:cubicBezTo>
                  <a:cubicBezTo>
                    <a:pt x="3124" y="6776"/>
                    <a:pt x="2094" y="6089"/>
                    <a:pt x="1657" y="5032"/>
                  </a:cubicBezTo>
                  <a:cubicBezTo>
                    <a:pt x="1221" y="3978"/>
                    <a:pt x="1461" y="2765"/>
                    <a:pt x="2268" y="1958"/>
                  </a:cubicBezTo>
                  <a:cubicBezTo>
                    <a:pt x="2808" y="1416"/>
                    <a:pt x="3530" y="1129"/>
                    <a:pt x="4265" y="1129"/>
                  </a:cubicBezTo>
                  <a:close/>
                  <a:moveTo>
                    <a:pt x="4265" y="0"/>
                  </a:moveTo>
                  <a:cubicBezTo>
                    <a:pt x="2666" y="0"/>
                    <a:pt x="1227" y="964"/>
                    <a:pt x="612" y="2440"/>
                  </a:cubicBezTo>
                  <a:cubicBezTo>
                    <a:pt x="1" y="3918"/>
                    <a:pt x="341" y="5616"/>
                    <a:pt x="1470" y="6749"/>
                  </a:cubicBezTo>
                  <a:cubicBezTo>
                    <a:pt x="2226" y="7504"/>
                    <a:pt x="3237" y="7905"/>
                    <a:pt x="4265" y="7905"/>
                  </a:cubicBezTo>
                  <a:cubicBezTo>
                    <a:pt x="4774" y="7905"/>
                    <a:pt x="5288" y="7806"/>
                    <a:pt x="5777" y="7604"/>
                  </a:cubicBezTo>
                  <a:cubicBezTo>
                    <a:pt x="7255" y="6993"/>
                    <a:pt x="8219" y="5550"/>
                    <a:pt x="8219" y="3954"/>
                  </a:cubicBezTo>
                  <a:cubicBezTo>
                    <a:pt x="8216" y="1771"/>
                    <a:pt x="6448" y="3"/>
                    <a:pt x="4265"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3"/>
          <p:cNvSpPr/>
          <p:nvPr/>
        </p:nvSpPr>
        <p:spPr>
          <a:xfrm>
            <a:off x="0" y="0"/>
            <a:ext cx="766800" cy="10440000"/>
          </a:xfrm>
          <a:prstGeom prst="rect">
            <a:avLst/>
          </a:prstGeom>
          <a:solidFill>
            <a:srgbClr val="6EBEE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 name="Google Shape;117;p3"/>
          <p:cNvSpPr txBox="1"/>
          <p:nvPr/>
        </p:nvSpPr>
        <p:spPr>
          <a:xfrm rot="-5400000">
            <a:off x="-1818150" y="6933675"/>
            <a:ext cx="44973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chemeClr val="lt1"/>
                </a:solidFill>
                <a:latin typeface="Arial"/>
                <a:ea typeface="Arial"/>
                <a:cs typeface="Arial"/>
                <a:sym typeface="Arial"/>
              </a:rPr>
              <a:t>ACTIVITÉ SÉQUENCÉE</a:t>
            </a:r>
            <a:endParaRPr b="1" i="0" sz="1800" u="none" cap="none" strike="noStrike">
              <a:solidFill>
                <a:schemeClr val="lt1"/>
              </a:solidFill>
              <a:latin typeface="Arial"/>
              <a:ea typeface="Arial"/>
              <a:cs typeface="Arial"/>
              <a:sym typeface="Arial"/>
            </a:endParaRPr>
          </a:p>
        </p:txBody>
      </p:sp>
      <p:sp>
        <p:nvSpPr>
          <p:cNvPr id="118" name="Google Shape;118;p3"/>
          <p:cNvSpPr txBox="1"/>
          <p:nvPr/>
        </p:nvSpPr>
        <p:spPr>
          <a:xfrm>
            <a:off x="1003500" y="97440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Licence : CC-BY-SA</a:t>
            </a:r>
            <a:endParaRPr b="0" i="1" sz="1400" u="none" cap="none" strike="noStrike">
              <a:solidFill>
                <a:srgbClr val="000000"/>
              </a:solidFill>
              <a:latin typeface="Arial"/>
              <a:ea typeface="Arial"/>
              <a:cs typeface="Arial"/>
              <a:sym typeface="Arial"/>
            </a:endParaRPr>
          </a:p>
        </p:txBody>
      </p:sp>
      <p:sp>
        <p:nvSpPr>
          <p:cNvPr id="119" name="Google Shape;119;p3"/>
          <p:cNvSpPr txBox="1"/>
          <p:nvPr/>
        </p:nvSpPr>
        <p:spPr>
          <a:xfrm>
            <a:off x="1117800" y="458800"/>
            <a:ext cx="4921200" cy="354000"/>
          </a:xfrm>
          <a:prstGeom prst="rect">
            <a:avLst/>
          </a:prstGeom>
          <a:solidFill>
            <a:srgbClr val="6EBEEB"/>
          </a:solidFill>
          <a:ln>
            <a:noFill/>
          </a:ln>
        </p:spPr>
        <p:txBody>
          <a:bodyPr anchorCtr="0" anchor="t" bIns="91425" lIns="91425" spcFirstLastPara="1" rIns="91425" wrap="square" tIns="91425">
            <a:spAutoFit/>
          </a:bodyPr>
          <a:lstStyle/>
          <a:p>
            <a:pPr indent="-298450" lvl="0" marL="457200" marR="0" rtl="0" algn="l">
              <a:lnSpc>
                <a:spcPct val="152000"/>
              </a:lnSpc>
              <a:spcBef>
                <a:spcPts val="0"/>
              </a:spcBef>
              <a:spcAft>
                <a:spcPts val="0"/>
              </a:spcAft>
              <a:buClr>
                <a:schemeClr val="lt1"/>
              </a:buClr>
              <a:buSzPts val="1100"/>
              <a:buFont typeface="Arial"/>
              <a:buAutoNum type="arabicPeriod" startAt="3"/>
            </a:pPr>
            <a:r>
              <a:rPr b="1" i="0" lang="fr" sz="1100" u="none" cap="none" strike="noStrike">
                <a:solidFill>
                  <a:schemeClr val="lt1"/>
                </a:solidFill>
                <a:latin typeface="Arial"/>
                <a:ea typeface="Arial"/>
                <a:cs typeface="Arial"/>
                <a:sym typeface="Arial"/>
              </a:rPr>
              <a:t>Reformulation</a:t>
            </a:r>
            <a:endParaRPr b="1" i="0" sz="1100" u="none" cap="none" strike="noStrike">
              <a:solidFill>
                <a:schemeClr val="lt1"/>
              </a:solidFill>
              <a:latin typeface="Arial"/>
              <a:ea typeface="Arial"/>
              <a:cs typeface="Arial"/>
              <a:sym typeface="Arial"/>
            </a:endParaRPr>
          </a:p>
        </p:txBody>
      </p:sp>
      <p:sp>
        <p:nvSpPr>
          <p:cNvPr id="120" name="Google Shape;120;p3"/>
          <p:cNvSpPr txBox="1"/>
          <p:nvPr/>
        </p:nvSpPr>
        <p:spPr>
          <a:xfrm>
            <a:off x="1039350" y="802400"/>
            <a:ext cx="5976600" cy="1716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Finalisez votre atelier en demandant aux personnes de reformuler, avec leurs mots, leurs gestes, etc. ce qu'elles / ils ont fait et retenus pendant l'atelier.</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Assurez-vous que tout le monde repart avec son support séquencé et préciser que c’est possible d’installer l'assistant vocal  sur un autre téléphone avec le support séquencé.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Proposez une version dématérialisée aux personnes qui les accompagnent pour anticiper une potentielle perte. </a:t>
            </a:r>
            <a:endParaRPr b="0" i="0" sz="1100" u="none" cap="none" strike="noStrike">
              <a:solidFill>
                <a:srgbClr val="213A8E"/>
              </a:solidFill>
              <a:highlight>
                <a:srgbClr val="FFFFFF"/>
              </a:highlight>
              <a:latin typeface="Arial"/>
              <a:ea typeface="Arial"/>
              <a:cs typeface="Arial"/>
              <a:sym typeface="Arial"/>
            </a:endParaRPr>
          </a:p>
        </p:txBody>
      </p:sp>
      <p:grpSp>
        <p:nvGrpSpPr>
          <p:cNvPr id="121" name="Google Shape;121;p3"/>
          <p:cNvGrpSpPr/>
          <p:nvPr/>
        </p:nvGrpSpPr>
        <p:grpSpPr>
          <a:xfrm>
            <a:off x="213193" y="507591"/>
            <a:ext cx="339306" cy="339253"/>
            <a:chOff x="2685825" y="840375"/>
            <a:chExt cx="481900" cy="481825"/>
          </a:xfrm>
        </p:grpSpPr>
        <p:sp>
          <p:nvSpPr>
            <p:cNvPr id="122" name="Google Shape;122;p3"/>
            <p:cNvSpPr/>
            <p:nvPr/>
          </p:nvSpPr>
          <p:spPr>
            <a:xfrm>
              <a:off x="2685825" y="840375"/>
              <a:ext cx="481900" cy="481825"/>
            </a:xfrm>
            <a:custGeom>
              <a:rect b="b" l="l" r="r" t="t"/>
              <a:pathLst>
                <a:path extrusionOk="0" h="19273" w="19276">
                  <a:moveTo>
                    <a:pt x="9600" y="4592"/>
                  </a:moveTo>
                  <a:cubicBezTo>
                    <a:pt x="12403" y="4592"/>
                    <a:pt x="14683" y="6872"/>
                    <a:pt x="14683" y="9675"/>
                  </a:cubicBezTo>
                  <a:cubicBezTo>
                    <a:pt x="14683" y="12476"/>
                    <a:pt x="12403" y="14755"/>
                    <a:pt x="9600" y="14755"/>
                  </a:cubicBezTo>
                  <a:cubicBezTo>
                    <a:pt x="6799" y="14755"/>
                    <a:pt x="4520" y="12476"/>
                    <a:pt x="4520" y="9675"/>
                  </a:cubicBezTo>
                  <a:cubicBezTo>
                    <a:pt x="4520" y="6872"/>
                    <a:pt x="6799" y="4592"/>
                    <a:pt x="9600" y="4592"/>
                  </a:cubicBezTo>
                  <a:close/>
                  <a:moveTo>
                    <a:pt x="8471" y="0"/>
                  </a:moveTo>
                  <a:cubicBezTo>
                    <a:pt x="8212" y="0"/>
                    <a:pt x="7986" y="175"/>
                    <a:pt x="7923" y="428"/>
                  </a:cubicBezTo>
                  <a:lnTo>
                    <a:pt x="7691" y="1427"/>
                  </a:lnTo>
                  <a:cubicBezTo>
                    <a:pt x="6778" y="1635"/>
                    <a:pt x="5908" y="1993"/>
                    <a:pt x="5116" y="2490"/>
                  </a:cubicBezTo>
                  <a:lnTo>
                    <a:pt x="4300" y="2002"/>
                  </a:lnTo>
                  <a:cubicBezTo>
                    <a:pt x="4210" y="1949"/>
                    <a:pt x="4110" y="1922"/>
                    <a:pt x="4010" y="1922"/>
                  </a:cubicBezTo>
                  <a:cubicBezTo>
                    <a:pt x="3864" y="1922"/>
                    <a:pt x="3719" y="1978"/>
                    <a:pt x="3611" y="2087"/>
                  </a:cubicBezTo>
                  <a:lnTo>
                    <a:pt x="2015" y="3683"/>
                  </a:lnTo>
                  <a:cubicBezTo>
                    <a:pt x="1831" y="3866"/>
                    <a:pt x="1798" y="4153"/>
                    <a:pt x="1930" y="4372"/>
                  </a:cubicBezTo>
                  <a:lnTo>
                    <a:pt x="2418" y="5188"/>
                  </a:lnTo>
                  <a:cubicBezTo>
                    <a:pt x="1921" y="5980"/>
                    <a:pt x="1563" y="6851"/>
                    <a:pt x="1355" y="7766"/>
                  </a:cubicBezTo>
                  <a:lnTo>
                    <a:pt x="431" y="7995"/>
                  </a:lnTo>
                  <a:cubicBezTo>
                    <a:pt x="178" y="8058"/>
                    <a:pt x="0" y="8284"/>
                    <a:pt x="3" y="8546"/>
                  </a:cubicBezTo>
                  <a:lnTo>
                    <a:pt x="3" y="10804"/>
                  </a:lnTo>
                  <a:cubicBezTo>
                    <a:pt x="0" y="11060"/>
                    <a:pt x="178" y="11286"/>
                    <a:pt x="428" y="11349"/>
                  </a:cubicBezTo>
                  <a:lnTo>
                    <a:pt x="1352" y="11581"/>
                  </a:lnTo>
                  <a:cubicBezTo>
                    <a:pt x="1560" y="12494"/>
                    <a:pt x="1921" y="13364"/>
                    <a:pt x="2418" y="14159"/>
                  </a:cubicBezTo>
                  <a:lnTo>
                    <a:pt x="1927" y="14972"/>
                  </a:lnTo>
                  <a:cubicBezTo>
                    <a:pt x="1795" y="15195"/>
                    <a:pt x="1831" y="15478"/>
                    <a:pt x="2012" y="15662"/>
                  </a:cubicBezTo>
                  <a:lnTo>
                    <a:pt x="3611" y="17261"/>
                  </a:lnTo>
                  <a:cubicBezTo>
                    <a:pt x="3720" y="17368"/>
                    <a:pt x="3864" y="17424"/>
                    <a:pt x="4011" y="17424"/>
                  </a:cubicBezTo>
                  <a:cubicBezTo>
                    <a:pt x="4110" y="17424"/>
                    <a:pt x="4210" y="17398"/>
                    <a:pt x="4300" y="17345"/>
                  </a:cubicBezTo>
                  <a:lnTo>
                    <a:pt x="5113" y="16854"/>
                  </a:lnTo>
                  <a:cubicBezTo>
                    <a:pt x="5908" y="17351"/>
                    <a:pt x="6778" y="17712"/>
                    <a:pt x="7691" y="17920"/>
                  </a:cubicBezTo>
                  <a:lnTo>
                    <a:pt x="7923" y="18844"/>
                  </a:lnTo>
                  <a:cubicBezTo>
                    <a:pt x="7983" y="19094"/>
                    <a:pt x="8212" y="19272"/>
                    <a:pt x="8471" y="19272"/>
                  </a:cubicBezTo>
                  <a:lnTo>
                    <a:pt x="10729" y="19272"/>
                  </a:lnTo>
                  <a:cubicBezTo>
                    <a:pt x="10988" y="19272"/>
                    <a:pt x="11214" y="19097"/>
                    <a:pt x="11277" y="18844"/>
                  </a:cubicBezTo>
                  <a:lnTo>
                    <a:pt x="11509" y="17920"/>
                  </a:lnTo>
                  <a:cubicBezTo>
                    <a:pt x="12421" y="17712"/>
                    <a:pt x="13292" y="17354"/>
                    <a:pt x="14084" y="16857"/>
                  </a:cubicBezTo>
                  <a:lnTo>
                    <a:pt x="14900" y="17345"/>
                  </a:lnTo>
                  <a:cubicBezTo>
                    <a:pt x="14989" y="17399"/>
                    <a:pt x="15090" y="17425"/>
                    <a:pt x="15190" y="17425"/>
                  </a:cubicBezTo>
                  <a:cubicBezTo>
                    <a:pt x="15336" y="17425"/>
                    <a:pt x="15480" y="17369"/>
                    <a:pt x="15589" y="17261"/>
                  </a:cubicBezTo>
                  <a:lnTo>
                    <a:pt x="17185" y="15665"/>
                  </a:lnTo>
                  <a:cubicBezTo>
                    <a:pt x="17369" y="15481"/>
                    <a:pt x="17402" y="15195"/>
                    <a:pt x="17270" y="14975"/>
                  </a:cubicBezTo>
                  <a:lnTo>
                    <a:pt x="16782" y="14159"/>
                  </a:lnTo>
                  <a:cubicBezTo>
                    <a:pt x="17279" y="13367"/>
                    <a:pt x="17637" y="12497"/>
                    <a:pt x="17845" y="11584"/>
                  </a:cubicBezTo>
                  <a:lnTo>
                    <a:pt x="18844" y="11352"/>
                  </a:lnTo>
                  <a:cubicBezTo>
                    <a:pt x="19097" y="11289"/>
                    <a:pt x="19275" y="11063"/>
                    <a:pt x="19275" y="10804"/>
                  </a:cubicBezTo>
                  <a:lnTo>
                    <a:pt x="19275" y="8546"/>
                  </a:lnTo>
                  <a:cubicBezTo>
                    <a:pt x="19275" y="8287"/>
                    <a:pt x="19097" y="8061"/>
                    <a:pt x="18847" y="7998"/>
                  </a:cubicBezTo>
                  <a:lnTo>
                    <a:pt x="17848" y="7766"/>
                  </a:lnTo>
                  <a:cubicBezTo>
                    <a:pt x="17640" y="6854"/>
                    <a:pt x="17279" y="5983"/>
                    <a:pt x="16782" y="5188"/>
                  </a:cubicBezTo>
                  <a:lnTo>
                    <a:pt x="17273" y="4375"/>
                  </a:lnTo>
                  <a:cubicBezTo>
                    <a:pt x="17405" y="4153"/>
                    <a:pt x="17369" y="3869"/>
                    <a:pt x="17188" y="3686"/>
                  </a:cubicBezTo>
                  <a:lnTo>
                    <a:pt x="15589" y="2090"/>
                  </a:lnTo>
                  <a:cubicBezTo>
                    <a:pt x="15480" y="1980"/>
                    <a:pt x="15335" y="1923"/>
                    <a:pt x="15188" y="1923"/>
                  </a:cubicBezTo>
                  <a:cubicBezTo>
                    <a:pt x="15089" y="1923"/>
                    <a:pt x="14989" y="1949"/>
                    <a:pt x="14900" y="2002"/>
                  </a:cubicBezTo>
                  <a:lnTo>
                    <a:pt x="14087" y="2493"/>
                  </a:lnTo>
                  <a:cubicBezTo>
                    <a:pt x="13292" y="1996"/>
                    <a:pt x="12421" y="1635"/>
                    <a:pt x="11509" y="1427"/>
                  </a:cubicBezTo>
                  <a:lnTo>
                    <a:pt x="11277" y="428"/>
                  </a:lnTo>
                  <a:cubicBezTo>
                    <a:pt x="11217" y="178"/>
                    <a:pt x="10988" y="0"/>
                    <a:pt x="10729"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23" name="Google Shape;123;p3"/>
            <p:cNvSpPr/>
            <p:nvPr/>
          </p:nvSpPr>
          <p:spPr>
            <a:xfrm>
              <a:off x="2819200" y="983400"/>
              <a:ext cx="205475" cy="197625"/>
            </a:xfrm>
            <a:custGeom>
              <a:rect b="b" l="l" r="r" t="t"/>
              <a:pathLst>
                <a:path extrusionOk="0" h="7905" w="8219">
                  <a:moveTo>
                    <a:pt x="4265" y="1129"/>
                  </a:moveTo>
                  <a:cubicBezTo>
                    <a:pt x="4629" y="1129"/>
                    <a:pt x="4996" y="1199"/>
                    <a:pt x="5346" y="1343"/>
                  </a:cubicBezTo>
                  <a:cubicBezTo>
                    <a:pt x="6400" y="1780"/>
                    <a:pt x="7089" y="2810"/>
                    <a:pt x="7089" y="3954"/>
                  </a:cubicBezTo>
                  <a:cubicBezTo>
                    <a:pt x="7086" y="5511"/>
                    <a:pt x="5825" y="6773"/>
                    <a:pt x="4265" y="6776"/>
                  </a:cubicBezTo>
                  <a:cubicBezTo>
                    <a:pt x="3124" y="6776"/>
                    <a:pt x="2094" y="6089"/>
                    <a:pt x="1657" y="5032"/>
                  </a:cubicBezTo>
                  <a:cubicBezTo>
                    <a:pt x="1221" y="3978"/>
                    <a:pt x="1461" y="2765"/>
                    <a:pt x="2268" y="1958"/>
                  </a:cubicBezTo>
                  <a:cubicBezTo>
                    <a:pt x="2808" y="1416"/>
                    <a:pt x="3530" y="1129"/>
                    <a:pt x="4265" y="1129"/>
                  </a:cubicBezTo>
                  <a:close/>
                  <a:moveTo>
                    <a:pt x="4265" y="0"/>
                  </a:moveTo>
                  <a:cubicBezTo>
                    <a:pt x="2666" y="0"/>
                    <a:pt x="1227" y="964"/>
                    <a:pt x="612" y="2440"/>
                  </a:cubicBezTo>
                  <a:cubicBezTo>
                    <a:pt x="1" y="3918"/>
                    <a:pt x="341" y="5616"/>
                    <a:pt x="1470" y="6749"/>
                  </a:cubicBezTo>
                  <a:cubicBezTo>
                    <a:pt x="2226" y="7504"/>
                    <a:pt x="3237" y="7905"/>
                    <a:pt x="4265" y="7905"/>
                  </a:cubicBezTo>
                  <a:cubicBezTo>
                    <a:pt x="4774" y="7905"/>
                    <a:pt x="5288" y="7806"/>
                    <a:pt x="5777" y="7604"/>
                  </a:cubicBezTo>
                  <a:cubicBezTo>
                    <a:pt x="7255" y="6993"/>
                    <a:pt x="8219" y="5550"/>
                    <a:pt x="8219" y="3954"/>
                  </a:cubicBezTo>
                  <a:cubicBezTo>
                    <a:pt x="8216" y="1771"/>
                    <a:pt x="6448" y="3"/>
                    <a:pt x="4265"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grpSp>
      <p:sp>
        <p:nvSpPr>
          <p:cNvPr id="124" name="Google Shape;124;p3"/>
          <p:cNvSpPr txBox="1"/>
          <p:nvPr/>
        </p:nvSpPr>
        <p:spPr>
          <a:xfrm>
            <a:off x="1184402" y="2817589"/>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6EBEEB"/>
                </a:solidFill>
                <a:latin typeface="Arial"/>
                <a:ea typeface="Arial"/>
                <a:cs typeface="Arial"/>
                <a:sym typeface="Arial"/>
              </a:rPr>
              <a:t>Conseils</a:t>
            </a:r>
            <a:endParaRPr b="1" i="0" sz="2500" u="none" cap="none" strike="noStrike">
              <a:solidFill>
                <a:srgbClr val="6EBEEB"/>
              </a:solidFill>
              <a:latin typeface="Arial"/>
              <a:ea typeface="Arial"/>
              <a:cs typeface="Arial"/>
              <a:sym typeface="Arial"/>
            </a:endParaRPr>
          </a:p>
        </p:txBody>
      </p:sp>
      <p:sp>
        <p:nvSpPr>
          <p:cNvPr id="125" name="Google Shape;125;p3"/>
          <p:cNvSpPr txBox="1"/>
          <p:nvPr/>
        </p:nvSpPr>
        <p:spPr>
          <a:xfrm>
            <a:off x="2572200" y="7054750"/>
            <a:ext cx="4784400" cy="1132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Quand votre atelier est construit avec des parties claires et précises, vous pouvez montrer visuellement la progression dans le temps. Pour des personnes présentant des troubles de la planification, de l’attention ou des formes d’anxiété, ça peut être rassurant de savoir “où on se trouve dans le temps”. </a:t>
            </a:r>
            <a:endParaRPr b="0" i="0" sz="1400" u="none" cap="none" strike="noStrike">
              <a:solidFill>
                <a:srgbClr val="213A8E"/>
              </a:solidFill>
              <a:latin typeface="Arial"/>
              <a:ea typeface="Arial"/>
              <a:cs typeface="Arial"/>
              <a:sym typeface="Arial"/>
            </a:endParaRPr>
          </a:p>
        </p:txBody>
      </p:sp>
      <p:sp>
        <p:nvSpPr>
          <p:cNvPr id="126" name="Google Shape;126;p3"/>
          <p:cNvSpPr txBox="1"/>
          <p:nvPr/>
        </p:nvSpPr>
        <p:spPr>
          <a:xfrm>
            <a:off x="1245000" y="3612225"/>
            <a:ext cx="6039900" cy="2047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Animer une séquence de travail :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a:p>
            <a:pPr indent="-298450" lvl="0" marL="1828800" marR="0" rtl="0" algn="l">
              <a:lnSpc>
                <a:spcPct val="100000"/>
              </a:lnSpc>
              <a:spcBef>
                <a:spcPts val="0"/>
              </a:spcBef>
              <a:spcAft>
                <a:spcPts val="0"/>
              </a:spcAft>
              <a:buClr>
                <a:schemeClr val="dk1"/>
              </a:buClr>
              <a:buSzPts val="1100"/>
              <a:buFont typeface="Barlow"/>
              <a:buChar char="●"/>
            </a:pPr>
            <a:r>
              <a:rPr b="0" i="0" lang="fr" sz="1100" u="none" cap="none" strike="noStrike">
                <a:solidFill>
                  <a:srgbClr val="213A8E"/>
                </a:solidFill>
                <a:highlight>
                  <a:srgbClr val="FFFFFF"/>
                </a:highlight>
                <a:latin typeface="Arial"/>
                <a:ea typeface="Arial"/>
                <a:cs typeface="Arial"/>
                <a:sym typeface="Arial"/>
              </a:rPr>
              <a:t>Autant que possible, soyez dans un espace calme (éviter les distractions et les stimulations sensorielles).</a:t>
            </a:r>
            <a:endParaRPr b="0" i="0" sz="1100" u="none" cap="none" strike="noStrike">
              <a:solidFill>
                <a:srgbClr val="213A8E"/>
              </a:solidFill>
              <a:highlight>
                <a:srgbClr val="FFFFFF"/>
              </a:highlight>
              <a:latin typeface="Arial"/>
              <a:ea typeface="Arial"/>
              <a:cs typeface="Arial"/>
              <a:sym typeface="Arial"/>
            </a:endParaRPr>
          </a:p>
          <a:p>
            <a:pPr indent="-298450" lvl="0" marL="1828800" marR="0" rtl="0" algn="l">
              <a:lnSpc>
                <a:spcPct val="100000"/>
              </a:lnSpc>
              <a:spcBef>
                <a:spcPts val="0"/>
              </a:spcBef>
              <a:spcAft>
                <a:spcPts val="0"/>
              </a:spcAft>
              <a:buClr>
                <a:schemeClr val="dk1"/>
              </a:buClr>
              <a:buSzPts val="1100"/>
              <a:buFont typeface="Barlow"/>
              <a:buChar char="●"/>
            </a:pPr>
            <a:r>
              <a:rPr b="0" i="0" lang="fr" sz="1100" u="none" cap="none" strike="noStrike">
                <a:solidFill>
                  <a:srgbClr val="213A8E"/>
                </a:solidFill>
                <a:highlight>
                  <a:srgbClr val="FFFFFF"/>
                </a:highlight>
                <a:latin typeface="Arial"/>
                <a:ea typeface="Arial"/>
                <a:cs typeface="Arial"/>
                <a:sym typeface="Arial"/>
              </a:rPr>
              <a:t>Suivez l’ordre des étapes et concentrez-vous dessus. Ne posez pas de questions, ne faites pas de remarques “hors” de la séquence. </a:t>
            </a:r>
            <a:endParaRPr b="0" i="0" sz="1100" u="none" cap="none" strike="noStrike">
              <a:solidFill>
                <a:srgbClr val="213A8E"/>
              </a:solidFill>
              <a:highlight>
                <a:srgbClr val="FFFFFF"/>
              </a:highlight>
              <a:latin typeface="Arial"/>
              <a:ea typeface="Arial"/>
              <a:cs typeface="Arial"/>
              <a:sym typeface="Arial"/>
            </a:endParaRPr>
          </a:p>
          <a:p>
            <a:pPr indent="-298450" lvl="0" marL="1828800" marR="0" rtl="0" algn="l">
              <a:lnSpc>
                <a:spcPct val="100000"/>
              </a:lnSpc>
              <a:spcBef>
                <a:spcPts val="0"/>
              </a:spcBef>
              <a:spcAft>
                <a:spcPts val="0"/>
              </a:spcAft>
              <a:buClr>
                <a:schemeClr val="dk1"/>
              </a:buClr>
              <a:buSzPts val="1100"/>
              <a:buFont typeface="Barlow"/>
              <a:buChar char="●"/>
            </a:pPr>
            <a:r>
              <a:rPr b="0" i="0" lang="fr" sz="1100" u="none" cap="none" strike="noStrike">
                <a:solidFill>
                  <a:srgbClr val="213A8E"/>
                </a:solidFill>
                <a:highlight>
                  <a:srgbClr val="FFFFFF"/>
                </a:highlight>
                <a:latin typeface="Arial"/>
                <a:ea typeface="Arial"/>
                <a:cs typeface="Arial"/>
                <a:sym typeface="Arial"/>
              </a:rPr>
              <a:t>La séquence visuelle pas-à-pas est un appui à la réalisation de l’activité. Le plus important ce sont les consignes courtes que vous donnez oralement et l’aide particulière aux </a:t>
            </a:r>
            <a:r>
              <a:rPr lang="fr" sz="1100">
                <a:solidFill>
                  <a:srgbClr val="213A8E"/>
                </a:solidFill>
                <a:highlight>
                  <a:srgbClr val="FFFFFF"/>
                </a:highlight>
              </a:rPr>
              <a:t>stagiaires</a:t>
            </a:r>
            <a:r>
              <a:rPr b="0" i="0" lang="fr" sz="1100" u="none" cap="none" strike="noStrike">
                <a:solidFill>
                  <a:srgbClr val="213A8E"/>
                </a:solidFill>
                <a:highlight>
                  <a:srgbClr val="FFFFFF"/>
                </a:highlight>
                <a:latin typeface="Arial"/>
                <a:ea typeface="Arial"/>
                <a:cs typeface="Arial"/>
                <a:sym typeface="Arial"/>
              </a:rPr>
              <a:t> le cas échéant.</a:t>
            </a:r>
            <a:endParaRPr b="0" i="0" sz="1400" u="none" cap="none" strike="noStrike">
              <a:solidFill>
                <a:srgbClr val="000000"/>
              </a:solidFill>
              <a:latin typeface="Arial"/>
              <a:ea typeface="Arial"/>
              <a:cs typeface="Arial"/>
              <a:sym typeface="Arial"/>
            </a:endParaRPr>
          </a:p>
        </p:txBody>
      </p:sp>
      <p:sp>
        <p:nvSpPr>
          <p:cNvPr id="127" name="Google Shape;127;p3"/>
          <p:cNvSpPr txBox="1"/>
          <p:nvPr/>
        </p:nvSpPr>
        <p:spPr>
          <a:xfrm>
            <a:off x="1201875" y="5854125"/>
            <a:ext cx="5113200" cy="861900"/>
          </a:xfrm>
          <a:prstGeom prst="rect">
            <a:avLst/>
          </a:prstGeom>
          <a:noFill/>
          <a:ln>
            <a:noFill/>
          </a:ln>
        </p:spPr>
        <p:txBody>
          <a:bodyPr anchorCtr="0" anchor="t" bIns="91425" lIns="91425" spcFirstLastPara="1" rIns="91425" wrap="square" tIns="91425">
            <a:spAutoFit/>
          </a:bodyPr>
          <a:lstStyle/>
          <a:p>
            <a:pPr indent="0" lvl="0" marL="457200" marR="0" rtl="0" algn="l">
              <a:lnSpc>
                <a:spcPct val="100000"/>
              </a:lnSpc>
              <a:spcBef>
                <a:spcPts val="0"/>
              </a:spcBef>
              <a:spcAft>
                <a:spcPts val="0"/>
              </a:spcAft>
              <a:buClr>
                <a:srgbClr val="000000"/>
              </a:buClr>
              <a:buSzPts val="1100"/>
              <a:buFont typeface="Arial"/>
              <a:buNone/>
            </a:pPr>
            <a:r>
              <a:t/>
            </a:r>
            <a:endParaRPr b="0" i="1" sz="1100" u="none" cap="none" strike="noStrike">
              <a:solidFill>
                <a:schemeClr val="dk1"/>
              </a:solidFill>
              <a:highlight>
                <a:srgbClr val="FFFFFF"/>
              </a:highlight>
              <a:latin typeface="Barlow"/>
              <a:ea typeface="Barlow"/>
              <a:cs typeface="Barlow"/>
              <a:sym typeface="Barlow"/>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Suivre une séquence de travail mobilise beaucoup de ressources physiques et fatigue les </a:t>
            </a:r>
            <a:r>
              <a:rPr lang="fr" sz="1100">
                <a:solidFill>
                  <a:srgbClr val="213A8E"/>
                </a:solidFill>
                <a:highlight>
                  <a:srgbClr val="FFFFFF"/>
                </a:highlight>
              </a:rPr>
              <a:t>stagiaires</a:t>
            </a:r>
            <a:r>
              <a:rPr b="0" i="0" lang="fr" sz="1100" u="none" cap="none" strike="noStrike">
                <a:solidFill>
                  <a:srgbClr val="213A8E"/>
                </a:solidFill>
                <a:highlight>
                  <a:srgbClr val="FFFFFF"/>
                </a:highlight>
                <a:latin typeface="Arial"/>
                <a:ea typeface="Arial"/>
                <a:cs typeface="Arial"/>
                <a:sym typeface="Arial"/>
              </a:rPr>
              <a:t>, gardez l’oeil et proposez des pauses ou des aides au besoin.</a:t>
            </a:r>
            <a:endParaRPr b="0" i="1" sz="1100" u="none" cap="none" strike="noStrike">
              <a:solidFill>
                <a:schemeClr val="dk1"/>
              </a:solidFill>
              <a:highlight>
                <a:srgbClr val="FFFFFF"/>
              </a:highlight>
              <a:latin typeface="Barlow"/>
              <a:ea typeface="Barlow"/>
              <a:cs typeface="Barlow"/>
              <a:sym typeface="Barlow"/>
            </a:endParaRPr>
          </a:p>
        </p:txBody>
      </p:sp>
      <p:pic>
        <p:nvPicPr>
          <p:cNvPr id="128" name="Google Shape;128;p3"/>
          <p:cNvPicPr preferRelativeResize="0"/>
          <p:nvPr/>
        </p:nvPicPr>
        <p:blipFill rotWithShape="1">
          <a:blip r:embed="rId3">
            <a:alphaModFix/>
          </a:blip>
          <a:srcRect b="0" l="0" r="0" t="0"/>
          <a:stretch/>
        </p:blipFill>
        <p:spPr>
          <a:xfrm>
            <a:off x="1383375" y="6994098"/>
            <a:ext cx="1031419" cy="1031400"/>
          </a:xfrm>
          <a:prstGeom prst="rect">
            <a:avLst/>
          </a:prstGeom>
          <a:noFill/>
          <a:ln>
            <a:noFill/>
          </a:ln>
        </p:spPr>
      </p:pic>
      <p:sp>
        <p:nvSpPr>
          <p:cNvPr id="129" name="Google Shape;129;p3"/>
          <p:cNvSpPr txBox="1"/>
          <p:nvPr/>
        </p:nvSpPr>
        <p:spPr>
          <a:xfrm>
            <a:off x="1201863" y="8582850"/>
            <a:ext cx="4784400" cy="71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Demandez régulièrement aux </a:t>
            </a:r>
            <a:r>
              <a:rPr lang="fr" sz="1100">
                <a:solidFill>
                  <a:srgbClr val="213A8E"/>
                </a:solidFill>
                <a:highlight>
                  <a:srgbClr val="FFFFFF"/>
                </a:highlight>
              </a:rPr>
              <a:t>stagiaires </a:t>
            </a:r>
            <a:r>
              <a:rPr b="0" i="0" lang="fr" sz="1100" u="none" cap="none" strike="noStrike">
                <a:solidFill>
                  <a:srgbClr val="213A8E"/>
                </a:solidFill>
                <a:highlight>
                  <a:srgbClr val="FFFFFF"/>
                </a:highlight>
                <a:latin typeface="Arial"/>
                <a:ea typeface="Arial"/>
                <a:cs typeface="Arial"/>
                <a:sym typeface="Arial"/>
              </a:rPr>
              <a:t>de reformuler ce que vous dites, ce qu’elles font, ce qu’elles vont faire, etc. par divers moyens (oral, écrit, montrer, etc.). Ça facilite “l’inscription” dans la mémoire.</a:t>
            </a:r>
            <a:endParaRPr b="0" i="0" sz="1100" u="none" cap="none" strike="noStrike">
              <a:solidFill>
                <a:srgbClr val="213A8E"/>
              </a:solidFill>
              <a:latin typeface="Arial"/>
              <a:ea typeface="Arial"/>
              <a:cs typeface="Arial"/>
              <a:sym typeface="Arial"/>
            </a:endParaRPr>
          </a:p>
        </p:txBody>
      </p:sp>
      <p:pic>
        <p:nvPicPr>
          <p:cNvPr id="130" name="Google Shape;130;p3"/>
          <p:cNvPicPr preferRelativeResize="0"/>
          <p:nvPr/>
        </p:nvPicPr>
        <p:blipFill rotWithShape="1">
          <a:blip r:embed="rId4">
            <a:alphaModFix/>
          </a:blip>
          <a:srcRect b="0" l="0" r="0" t="0"/>
          <a:stretch/>
        </p:blipFill>
        <p:spPr>
          <a:xfrm>
            <a:off x="6286275" y="8379248"/>
            <a:ext cx="998625" cy="998604"/>
          </a:xfrm>
          <a:prstGeom prst="rect">
            <a:avLst/>
          </a:prstGeom>
          <a:noFill/>
          <a:ln>
            <a:noFill/>
          </a:ln>
        </p:spPr>
      </p:pic>
      <p:pic>
        <p:nvPicPr>
          <p:cNvPr id="131" name="Google Shape;131;p3"/>
          <p:cNvPicPr preferRelativeResize="0"/>
          <p:nvPr/>
        </p:nvPicPr>
        <p:blipFill rotWithShape="1">
          <a:blip r:embed="rId5">
            <a:alphaModFix/>
          </a:blip>
          <a:srcRect b="0" l="0" r="0" t="0"/>
          <a:stretch/>
        </p:blipFill>
        <p:spPr>
          <a:xfrm>
            <a:off x="1245000" y="4115475"/>
            <a:ext cx="1308175" cy="1308175"/>
          </a:xfrm>
          <a:prstGeom prst="rect">
            <a:avLst/>
          </a:prstGeom>
          <a:noFill/>
          <a:ln>
            <a:noFill/>
          </a:ln>
        </p:spPr>
      </p:pic>
      <p:pic>
        <p:nvPicPr>
          <p:cNvPr id="132" name="Google Shape;132;p3"/>
          <p:cNvPicPr preferRelativeResize="0"/>
          <p:nvPr/>
        </p:nvPicPr>
        <p:blipFill rotWithShape="1">
          <a:blip r:embed="rId6">
            <a:alphaModFix/>
          </a:blip>
          <a:srcRect b="0" l="0" r="0" t="0"/>
          <a:stretch/>
        </p:blipFill>
        <p:spPr>
          <a:xfrm>
            <a:off x="6372225" y="5750325"/>
            <a:ext cx="917100" cy="9171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6EBEEB"/>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